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y="5143500" cx="9144000"/>
  <p:notesSz cx="6858000" cy="9144000"/>
  <p:embeddedFontLst>
    <p:embeddedFont>
      <p:font typeface="Raleway"/>
      <p:regular r:id="rId44"/>
      <p:bold r:id="rId45"/>
      <p:italic r:id="rId46"/>
      <p:boldItalic r:id="rId47"/>
    </p:embeddedFont>
    <p:embeddedFont>
      <p:font typeface="Roboto"/>
      <p:regular r:id="rId48"/>
      <p:bold r:id="rId49"/>
      <p:italic r:id="rId50"/>
      <p:boldItalic r:id="rId51"/>
    </p:embeddedFont>
    <p:embeddedFont>
      <p:font typeface="Lato"/>
      <p:regular r:id="rId52"/>
      <p:bold r:id="rId53"/>
      <p:italic r:id="rId54"/>
      <p:boldItalic r:id="rId55"/>
    </p:embeddedFont>
    <p:embeddedFont>
      <p:font typeface="Lora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D6F1AA5-B689-461C-B705-917D1CB5CFD0}">
  <a:tblStyle styleId="{1D6F1AA5-B689-461C-B705-917D1CB5CFD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aleway-regular.fntdata"/><Relationship Id="rId43" Type="http://schemas.openxmlformats.org/officeDocument/2006/relationships/slide" Target="slides/slide37.xml"/><Relationship Id="rId46" Type="http://schemas.openxmlformats.org/officeDocument/2006/relationships/font" Target="fonts/Raleway-italic.fntdata"/><Relationship Id="rId45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-regular.fntdata"/><Relationship Id="rId47" Type="http://schemas.openxmlformats.org/officeDocument/2006/relationships/font" Target="fonts/Raleway-boldItalic.fntdata"/><Relationship Id="rId49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Roboto-boldItalic.fntdata"/><Relationship Id="rId50" Type="http://schemas.openxmlformats.org/officeDocument/2006/relationships/font" Target="fonts/Roboto-italic.fntdata"/><Relationship Id="rId53" Type="http://schemas.openxmlformats.org/officeDocument/2006/relationships/font" Target="fonts/Lato-bold.fntdata"/><Relationship Id="rId52" Type="http://schemas.openxmlformats.org/officeDocument/2006/relationships/font" Target="fonts/Lato-regular.fntdata"/><Relationship Id="rId11" Type="http://schemas.openxmlformats.org/officeDocument/2006/relationships/slide" Target="slides/slide5.xml"/><Relationship Id="rId55" Type="http://schemas.openxmlformats.org/officeDocument/2006/relationships/font" Target="fonts/Lato-boldItalic.fntdata"/><Relationship Id="rId10" Type="http://schemas.openxmlformats.org/officeDocument/2006/relationships/slide" Target="slides/slide4.xml"/><Relationship Id="rId54" Type="http://schemas.openxmlformats.org/officeDocument/2006/relationships/font" Target="fonts/Lato-italic.fntdata"/><Relationship Id="rId13" Type="http://schemas.openxmlformats.org/officeDocument/2006/relationships/slide" Target="slides/slide7.xml"/><Relationship Id="rId57" Type="http://schemas.openxmlformats.org/officeDocument/2006/relationships/font" Target="fonts/Lora-bold.fntdata"/><Relationship Id="rId12" Type="http://schemas.openxmlformats.org/officeDocument/2006/relationships/slide" Target="slides/slide6.xml"/><Relationship Id="rId56" Type="http://schemas.openxmlformats.org/officeDocument/2006/relationships/font" Target="fonts/Lora-regular.fntdata"/><Relationship Id="rId15" Type="http://schemas.openxmlformats.org/officeDocument/2006/relationships/slide" Target="slides/slide9.xml"/><Relationship Id="rId59" Type="http://schemas.openxmlformats.org/officeDocument/2006/relationships/font" Target="fonts/Lora-boldItalic.fntdata"/><Relationship Id="rId14" Type="http://schemas.openxmlformats.org/officeDocument/2006/relationships/slide" Target="slides/slide8.xml"/><Relationship Id="rId58" Type="http://schemas.openxmlformats.org/officeDocument/2006/relationships/font" Target="fonts/Lora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cikit-learn.org/stable/modules/generated/sklearn.cluster.Birch.html#sklearn.cluster.Birch" TargetMode="External"/><Relationship Id="rId3" Type="http://schemas.openxmlformats.org/officeDocument/2006/relationships/hyperlink" Target="https://scikit-learn.org/stable/modules/generated/sklearn.cluster.Birch.html#sklearn.cluster.Birch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1" Type="http://schemas.openxmlformats.org/officeDocument/2006/relationships/hyperlink" Target="https://en.wikipedia.org/wiki/Bhattacharyya_distance" TargetMode="External"/><Relationship Id="rId10" Type="http://schemas.openxmlformats.org/officeDocument/2006/relationships/hyperlink" Target="https://en.wikipedia.org/wiki/Bhattacharyya_distance" TargetMode="External"/><Relationship Id="rId13" Type="http://schemas.openxmlformats.org/officeDocument/2006/relationships/hyperlink" Target="https://en.wikipedia.org/wiki/Probability_distributions" TargetMode="External"/><Relationship Id="rId12" Type="http://schemas.openxmlformats.org/officeDocument/2006/relationships/hyperlink" Target="https://en.wikipedia.org/wiki/Probability_distributions" TargetMode="External"/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Mathematical_statistics" TargetMode="External"/><Relationship Id="rId3" Type="http://schemas.openxmlformats.org/officeDocument/2006/relationships/hyperlink" Target="https://en.wikipedia.org/wiki/Mathematical_statistics" TargetMode="External"/><Relationship Id="rId4" Type="http://schemas.openxmlformats.org/officeDocument/2006/relationships/hyperlink" Target="https://en.wikipedia.org/wiki/Probability_distribution" TargetMode="External"/><Relationship Id="rId9" Type="http://schemas.openxmlformats.org/officeDocument/2006/relationships/hyperlink" Target="https://en.wikipedia.org/wiki/Mathematical_statistics" TargetMode="External"/><Relationship Id="rId5" Type="http://schemas.openxmlformats.org/officeDocument/2006/relationships/hyperlink" Target="https://en.wikipedia.org/wiki/Probability_distribution" TargetMode="External"/><Relationship Id="rId6" Type="http://schemas.openxmlformats.org/officeDocument/2006/relationships/hyperlink" Target="https://en.wikipedia.org/wiki/Probability_theory" TargetMode="External"/><Relationship Id="rId7" Type="http://schemas.openxmlformats.org/officeDocument/2006/relationships/hyperlink" Target="https://en.wikipedia.org/wiki/Probability_theory" TargetMode="External"/><Relationship Id="rId8" Type="http://schemas.openxmlformats.org/officeDocument/2006/relationships/hyperlink" Target="https://en.wikipedia.org/wiki/Mathematical_statistics" TargetMode="External"/></Relationships>
</file>

<file path=ppt/notesSlides/_rels/notesSlide17.xml.rels><?xml version="1.0" encoding="UTF-8" standalone="yes"?><Relationships xmlns="http://schemas.openxmlformats.org/package/2006/relationships"><Relationship Id="rId11" Type="http://schemas.openxmlformats.org/officeDocument/2006/relationships/hyperlink" Target="https://en.wikipedia.org/wiki/Bhattacharyya_distance" TargetMode="External"/><Relationship Id="rId10" Type="http://schemas.openxmlformats.org/officeDocument/2006/relationships/hyperlink" Target="https://en.wikipedia.org/wiki/Bhattacharyya_distance" TargetMode="External"/><Relationship Id="rId13" Type="http://schemas.openxmlformats.org/officeDocument/2006/relationships/hyperlink" Target="https://en.wikipedia.org/wiki/Probability_distributions" TargetMode="External"/><Relationship Id="rId12" Type="http://schemas.openxmlformats.org/officeDocument/2006/relationships/hyperlink" Target="https://en.wikipedia.org/wiki/Probability_distributions" TargetMode="External"/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Mathematical_statistics" TargetMode="External"/><Relationship Id="rId3" Type="http://schemas.openxmlformats.org/officeDocument/2006/relationships/hyperlink" Target="https://en.wikipedia.org/wiki/Mathematical_statistics" TargetMode="External"/><Relationship Id="rId4" Type="http://schemas.openxmlformats.org/officeDocument/2006/relationships/hyperlink" Target="https://en.wikipedia.org/wiki/Probability_distribution" TargetMode="External"/><Relationship Id="rId9" Type="http://schemas.openxmlformats.org/officeDocument/2006/relationships/hyperlink" Target="https://en.wikipedia.org/wiki/Mathematical_statistics" TargetMode="External"/><Relationship Id="rId5" Type="http://schemas.openxmlformats.org/officeDocument/2006/relationships/hyperlink" Target="https://en.wikipedia.org/wiki/Probability_distribution" TargetMode="External"/><Relationship Id="rId6" Type="http://schemas.openxmlformats.org/officeDocument/2006/relationships/hyperlink" Target="https://en.wikipedia.org/wiki/Probability_theory" TargetMode="External"/><Relationship Id="rId7" Type="http://schemas.openxmlformats.org/officeDocument/2006/relationships/hyperlink" Target="https://en.wikipedia.org/wiki/Probability_theory" TargetMode="External"/><Relationship Id="rId8" Type="http://schemas.openxmlformats.org/officeDocument/2006/relationships/hyperlink" Target="https://en.wikipedia.org/wiki/Mathematical_statistics" TargetMode="External"/></Relationships>
</file>

<file path=ppt/notesSlides/_rels/notesSlide18.xml.rels><?xml version="1.0" encoding="UTF-8" standalone="yes"?><Relationships xmlns="http://schemas.openxmlformats.org/package/2006/relationships"><Relationship Id="rId11" Type="http://schemas.openxmlformats.org/officeDocument/2006/relationships/hyperlink" Target="https://en.wikipedia.org/wiki/Bhattacharyya_distance" TargetMode="External"/><Relationship Id="rId10" Type="http://schemas.openxmlformats.org/officeDocument/2006/relationships/hyperlink" Target="https://en.wikipedia.org/wiki/Bhattacharyya_distance" TargetMode="External"/><Relationship Id="rId13" Type="http://schemas.openxmlformats.org/officeDocument/2006/relationships/hyperlink" Target="https://en.wikipedia.org/wiki/Probability_distributions" TargetMode="External"/><Relationship Id="rId12" Type="http://schemas.openxmlformats.org/officeDocument/2006/relationships/hyperlink" Target="https://en.wikipedia.org/wiki/Probability_distributions" TargetMode="External"/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Mathematical_statistics" TargetMode="External"/><Relationship Id="rId3" Type="http://schemas.openxmlformats.org/officeDocument/2006/relationships/hyperlink" Target="https://en.wikipedia.org/wiki/Mathematical_statistics" TargetMode="External"/><Relationship Id="rId4" Type="http://schemas.openxmlformats.org/officeDocument/2006/relationships/hyperlink" Target="https://en.wikipedia.org/wiki/Probability_distribution" TargetMode="External"/><Relationship Id="rId9" Type="http://schemas.openxmlformats.org/officeDocument/2006/relationships/hyperlink" Target="https://en.wikipedia.org/wiki/Mathematical_statistics" TargetMode="External"/><Relationship Id="rId5" Type="http://schemas.openxmlformats.org/officeDocument/2006/relationships/hyperlink" Target="https://en.wikipedia.org/wiki/Probability_distribution" TargetMode="External"/><Relationship Id="rId6" Type="http://schemas.openxmlformats.org/officeDocument/2006/relationships/hyperlink" Target="https://en.wikipedia.org/wiki/Probability_theory" TargetMode="External"/><Relationship Id="rId7" Type="http://schemas.openxmlformats.org/officeDocument/2006/relationships/hyperlink" Target="https://en.wikipedia.org/wiki/Probability_theory" TargetMode="External"/><Relationship Id="rId8" Type="http://schemas.openxmlformats.org/officeDocument/2006/relationships/hyperlink" Target="https://en.wikipedia.org/wiki/Mathematical_statistics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1" Type="http://schemas.openxmlformats.org/officeDocument/2006/relationships/hyperlink" Target="https://en.wikipedia.org/wiki/Bhattacharyya_distance" TargetMode="External"/><Relationship Id="rId10" Type="http://schemas.openxmlformats.org/officeDocument/2006/relationships/hyperlink" Target="https://en.wikipedia.org/wiki/Bhattacharyya_distance" TargetMode="External"/><Relationship Id="rId13" Type="http://schemas.openxmlformats.org/officeDocument/2006/relationships/hyperlink" Target="https://en.wikipedia.org/wiki/Probability_distributions" TargetMode="External"/><Relationship Id="rId12" Type="http://schemas.openxmlformats.org/officeDocument/2006/relationships/hyperlink" Target="https://en.wikipedia.org/wiki/Probability_distributions" TargetMode="External"/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Mathematical_statistics" TargetMode="External"/><Relationship Id="rId3" Type="http://schemas.openxmlformats.org/officeDocument/2006/relationships/hyperlink" Target="https://en.wikipedia.org/wiki/Mathematical_statistics" TargetMode="External"/><Relationship Id="rId4" Type="http://schemas.openxmlformats.org/officeDocument/2006/relationships/hyperlink" Target="https://en.wikipedia.org/wiki/Probability_distribution" TargetMode="External"/><Relationship Id="rId9" Type="http://schemas.openxmlformats.org/officeDocument/2006/relationships/hyperlink" Target="https://en.wikipedia.org/wiki/Mathematical_statistics" TargetMode="External"/><Relationship Id="rId5" Type="http://schemas.openxmlformats.org/officeDocument/2006/relationships/hyperlink" Target="https://en.wikipedia.org/wiki/Probability_distribution" TargetMode="External"/><Relationship Id="rId6" Type="http://schemas.openxmlformats.org/officeDocument/2006/relationships/hyperlink" Target="https://en.wikipedia.org/wiki/Probability_theory" TargetMode="External"/><Relationship Id="rId7" Type="http://schemas.openxmlformats.org/officeDocument/2006/relationships/hyperlink" Target="https://en.wikipedia.org/wiki/Probability_theory" TargetMode="External"/><Relationship Id="rId8" Type="http://schemas.openxmlformats.org/officeDocument/2006/relationships/hyperlink" Target="https://en.wikipedia.org/wiki/Mathematical_statistics" TargetMode="External"/></Relationships>
</file>

<file path=ppt/notesSlides/_rels/notesSlide21.xml.rels><?xml version="1.0" encoding="UTF-8" standalone="yes"?><Relationships xmlns="http://schemas.openxmlformats.org/package/2006/relationships"><Relationship Id="rId11" Type="http://schemas.openxmlformats.org/officeDocument/2006/relationships/hyperlink" Target="https://en.wikipedia.org/wiki/Bhattacharyya_distance" TargetMode="External"/><Relationship Id="rId10" Type="http://schemas.openxmlformats.org/officeDocument/2006/relationships/hyperlink" Target="https://en.wikipedia.org/wiki/Bhattacharyya_distance" TargetMode="External"/><Relationship Id="rId13" Type="http://schemas.openxmlformats.org/officeDocument/2006/relationships/hyperlink" Target="https://en.wikipedia.org/wiki/Probability_distributions" TargetMode="External"/><Relationship Id="rId12" Type="http://schemas.openxmlformats.org/officeDocument/2006/relationships/hyperlink" Target="https://en.wikipedia.org/wiki/Probability_distributions" TargetMode="External"/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Mathematical_statistics" TargetMode="External"/><Relationship Id="rId3" Type="http://schemas.openxmlformats.org/officeDocument/2006/relationships/hyperlink" Target="https://en.wikipedia.org/wiki/Mathematical_statistics" TargetMode="External"/><Relationship Id="rId4" Type="http://schemas.openxmlformats.org/officeDocument/2006/relationships/hyperlink" Target="https://en.wikipedia.org/wiki/Probability_distribution" TargetMode="External"/><Relationship Id="rId9" Type="http://schemas.openxmlformats.org/officeDocument/2006/relationships/hyperlink" Target="https://en.wikipedia.org/wiki/Mathematical_statistics" TargetMode="External"/><Relationship Id="rId5" Type="http://schemas.openxmlformats.org/officeDocument/2006/relationships/hyperlink" Target="https://en.wikipedia.org/wiki/Probability_distribution" TargetMode="External"/><Relationship Id="rId6" Type="http://schemas.openxmlformats.org/officeDocument/2006/relationships/hyperlink" Target="https://en.wikipedia.org/wiki/Probability_theory" TargetMode="External"/><Relationship Id="rId7" Type="http://schemas.openxmlformats.org/officeDocument/2006/relationships/hyperlink" Target="https://en.wikipedia.org/wiki/Probability_theory" TargetMode="External"/><Relationship Id="rId8" Type="http://schemas.openxmlformats.org/officeDocument/2006/relationships/hyperlink" Target="https://en.wikipedia.org/wiki/Mathematical_statistics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1" Type="http://schemas.openxmlformats.org/officeDocument/2006/relationships/hyperlink" Target="https://en.wikipedia.org/wiki/Bhattacharyya_distance" TargetMode="External"/><Relationship Id="rId10" Type="http://schemas.openxmlformats.org/officeDocument/2006/relationships/hyperlink" Target="https://en.wikipedia.org/wiki/Bhattacharyya_distance" TargetMode="External"/><Relationship Id="rId13" Type="http://schemas.openxmlformats.org/officeDocument/2006/relationships/hyperlink" Target="https://en.wikipedia.org/wiki/Probability_distributions" TargetMode="External"/><Relationship Id="rId12" Type="http://schemas.openxmlformats.org/officeDocument/2006/relationships/hyperlink" Target="https://en.wikipedia.org/wiki/Probability_distributions" TargetMode="External"/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Mathematical_statistics" TargetMode="External"/><Relationship Id="rId3" Type="http://schemas.openxmlformats.org/officeDocument/2006/relationships/hyperlink" Target="https://en.wikipedia.org/wiki/Mathematical_statistics" TargetMode="External"/><Relationship Id="rId4" Type="http://schemas.openxmlformats.org/officeDocument/2006/relationships/hyperlink" Target="https://en.wikipedia.org/wiki/Probability_distribution" TargetMode="External"/><Relationship Id="rId9" Type="http://schemas.openxmlformats.org/officeDocument/2006/relationships/hyperlink" Target="https://en.wikipedia.org/wiki/Mathematical_statistics" TargetMode="External"/><Relationship Id="rId5" Type="http://schemas.openxmlformats.org/officeDocument/2006/relationships/hyperlink" Target="https://en.wikipedia.org/wiki/Probability_distribution" TargetMode="External"/><Relationship Id="rId6" Type="http://schemas.openxmlformats.org/officeDocument/2006/relationships/hyperlink" Target="https://en.wikipedia.org/wiki/Probability_theory" TargetMode="External"/><Relationship Id="rId7" Type="http://schemas.openxmlformats.org/officeDocument/2006/relationships/hyperlink" Target="https://en.wikipedia.org/wiki/Probability_theory" TargetMode="External"/><Relationship Id="rId8" Type="http://schemas.openxmlformats.org/officeDocument/2006/relationships/hyperlink" Target="https://en.wikipedia.org/wiki/Mathematical_statistics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cikit-learn.org/stable/modules/clustering.html#id27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7e6c0991e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7e6c0991e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</a:t>
            </a:r>
            <a:r>
              <a:rPr lang="en">
                <a:uFill>
                  <a:noFill/>
                </a:uFill>
                <a:hlinkClick r:id="rId2"/>
              </a:rPr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Birch</a:t>
            </a:r>
            <a:r>
              <a:rPr lang="en"/>
              <a:t> builds a tree called the Characteristic Feature Tree (CFT) for the given data. The data is essentially lossy compressed to a set of Characteristic Feature nodes (CF Nodes). The CF Nodes have a number of subclusters called Characteristic Feature subclusters (CF Subclusters).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 Birch algorithm has two parameters, the threshold and the branching factor. The branching factor limits the number of subclusters in a node and the threshold limits the distance between the entering sample and the existing subclusters.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This algorithm can be viewed as an instance or data reduction method, since it reduces the input data to a set of subclusters which are obtained directly from the leaves of the CFT.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7e6c0991e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7e6c0991e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For clusters, the Calinski-Harabaz score is given as the ratio of the between-clusters </a:t>
            </a:r>
            <a:r>
              <a:rPr lang="en"/>
              <a:t>distribution</a:t>
            </a:r>
            <a:r>
              <a:rPr lang="en"/>
              <a:t> mean and the within-cluster </a:t>
            </a:r>
            <a:r>
              <a:rPr lang="en"/>
              <a:t>distribution: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2.3.9.6.1. Advantages</a:t>
            </a:r>
            <a:endParaRPr b="1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score is higher when clusters are dense and well separated, which relates to a standard concept of a cluster.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score is fast to compute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2.3.9.6.2. Drawbacks</a:t>
            </a:r>
            <a:endParaRPr b="1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Calinski-Harabaz index is generally higher for convex clusters than other concepts of clusters, such as density based clusters like those obtained through DBSCAN.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7e6c0991e_0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7e6c0991e_0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For clusters, the Calinski-Harabaz score is given as the ratio of the between-clusters distribution mean and the within-cluster distribution: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2.3.9.6.1. Advantages</a:t>
            </a:r>
            <a:endParaRPr b="1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score is higher when clusters are dense and well separated, which relates to a standard concept of a cluster.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score is fast to compute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/>
              <a:t>2.3.9.6.2. Drawbacks</a:t>
            </a:r>
            <a:endParaRPr b="1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Calinski-Harabaz index is generally higher for convex clusters than other concepts of clusters, such as density based clusters like those obtained through DBSCAN.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7dde4d09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7dde4d09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7dde4d09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7dde4d09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Satoshi Suzuki and others. Topological structural analysis of digitized binary images by border following. </a:t>
            </a:r>
            <a:r>
              <a:rPr i="1" lang="en"/>
              <a:t>Computer Vision, Graphics, and Image Processing</a:t>
            </a:r>
            <a:r>
              <a:rPr lang="en"/>
              <a:t>, 30(1):32–46, 1985.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5804c8e15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5804c8e15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Standardization influences at each loop===&gt; we needed to have the index of the center of contours at point cloud===&gt; we need each frame size after point cloud to remain the same and not to remove out some pixels (not remove out zero depth pixels after standardization)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6382f7e1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6382f7e1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</a:t>
            </a:r>
            <a:r>
              <a:rPr lang="en">
                <a:uFill>
                  <a:noFill/>
                </a:uFill>
                <a:hlinkClick r:id="rId2"/>
              </a:rPr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mathematical statistics</a:t>
            </a:r>
            <a:r>
              <a:rPr lang="en"/>
              <a:t>, the </a:t>
            </a:r>
            <a:r>
              <a:rPr b="1" lang="en"/>
              <a:t>Kullback–Leibler divergence</a:t>
            </a:r>
            <a:r>
              <a:rPr lang="en"/>
              <a:t> (also called </a:t>
            </a:r>
            <a:r>
              <a:rPr b="1" lang="en"/>
              <a:t>relative entropy</a:t>
            </a:r>
            <a:r>
              <a:rPr lang="en"/>
              <a:t>) is a measure of how one</a:t>
            </a:r>
            <a:r>
              <a:rPr lang="en">
                <a:uFill>
                  <a:noFill/>
                </a:uFill>
                <a:hlinkClick r:id="rId4"/>
              </a:rPr>
              <a:t> </a:t>
            </a:r>
            <a:r>
              <a:rPr lang="en" u="sng">
                <a:solidFill>
                  <a:schemeClr val="hlink"/>
                </a:solidFill>
                <a:hlinkClick r:id="rId5"/>
              </a:rPr>
              <a:t>probability distribution</a:t>
            </a:r>
            <a:r>
              <a:rPr lang="en"/>
              <a:t> is different from a second, reference probability distribution.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</a:t>
            </a:r>
            <a:r>
              <a:rPr lang="en">
                <a:uFill>
                  <a:noFill/>
                </a:uFill>
                <a:hlinkClick r:id="rId6"/>
              </a:rPr>
              <a:t> </a:t>
            </a:r>
            <a:r>
              <a:rPr lang="en" u="sng">
                <a:solidFill>
                  <a:schemeClr val="hlink"/>
                </a:solidFill>
                <a:hlinkClick r:id="rId7"/>
              </a:rPr>
              <a:t>probability</a:t>
            </a:r>
            <a:r>
              <a:rPr lang="en"/>
              <a:t> and</a:t>
            </a:r>
            <a:r>
              <a:rPr lang="en">
                <a:uFill>
                  <a:noFill/>
                </a:uFill>
                <a:hlinkClick r:id="rId8"/>
              </a:rPr>
              <a:t> </a:t>
            </a:r>
            <a:r>
              <a:rPr lang="en" u="sng">
                <a:solidFill>
                  <a:schemeClr val="hlink"/>
                </a:solidFill>
                <a:hlinkClick r:id="rId9"/>
              </a:rPr>
              <a:t>statistics</a:t>
            </a:r>
            <a:r>
              <a:rPr lang="en"/>
              <a:t>, the </a:t>
            </a:r>
            <a:r>
              <a:rPr b="1" lang="en"/>
              <a:t>Hellinger distance</a:t>
            </a:r>
            <a:r>
              <a:rPr lang="en"/>
              <a:t> (closely related to, although different from, the</a:t>
            </a:r>
            <a:r>
              <a:rPr lang="en">
                <a:uFill>
                  <a:noFill/>
                </a:uFill>
                <a:hlinkClick r:id="rId10"/>
              </a:rPr>
              <a:t> </a:t>
            </a:r>
            <a:r>
              <a:rPr lang="en" u="sng">
                <a:solidFill>
                  <a:schemeClr val="hlink"/>
                </a:solidFill>
                <a:hlinkClick r:id="rId11"/>
              </a:rPr>
              <a:t>Bhattacharyya distance</a:t>
            </a:r>
            <a:r>
              <a:rPr lang="en"/>
              <a:t>) is used to quantify the similarity between two</a:t>
            </a:r>
            <a:r>
              <a:rPr lang="en">
                <a:uFill>
                  <a:noFill/>
                </a:uFill>
                <a:hlinkClick r:id="rId12"/>
              </a:rPr>
              <a:t> </a:t>
            </a:r>
            <a:r>
              <a:rPr lang="en" u="sng">
                <a:solidFill>
                  <a:schemeClr val="hlink"/>
                </a:solidFill>
                <a:hlinkClick r:id="rId13"/>
              </a:rPr>
              <a:t>probability distributions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804c8e15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804c8e15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</a:t>
            </a:r>
            <a:r>
              <a:rPr lang="en">
                <a:uFill>
                  <a:noFill/>
                </a:uFill>
                <a:hlinkClick r:id="rId2"/>
              </a:rPr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mathematical statistics</a:t>
            </a:r>
            <a:r>
              <a:rPr lang="en"/>
              <a:t>, the </a:t>
            </a:r>
            <a:r>
              <a:rPr b="1" lang="en"/>
              <a:t>Kullback–Leibler divergence</a:t>
            </a:r>
            <a:r>
              <a:rPr lang="en"/>
              <a:t> (also called </a:t>
            </a:r>
            <a:r>
              <a:rPr b="1" lang="en"/>
              <a:t>relative entropy</a:t>
            </a:r>
            <a:r>
              <a:rPr lang="en"/>
              <a:t>) is a measure of how one</a:t>
            </a:r>
            <a:r>
              <a:rPr lang="en">
                <a:uFill>
                  <a:noFill/>
                </a:uFill>
                <a:hlinkClick r:id="rId4"/>
              </a:rPr>
              <a:t> </a:t>
            </a:r>
            <a:r>
              <a:rPr lang="en" u="sng">
                <a:solidFill>
                  <a:schemeClr val="hlink"/>
                </a:solidFill>
                <a:hlinkClick r:id="rId5"/>
              </a:rPr>
              <a:t>probability distribution</a:t>
            </a:r>
            <a:r>
              <a:rPr lang="en"/>
              <a:t> is different from a second, reference probability distribution.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</a:t>
            </a:r>
            <a:r>
              <a:rPr lang="en">
                <a:uFill>
                  <a:noFill/>
                </a:uFill>
                <a:hlinkClick r:id="rId6"/>
              </a:rPr>
              <a:t> </a:t>
            </a:r>
            <a:r>
              <a:rPr lang="en" u="sng">
                <a:solidFill>
                  <a:schemeClr val="hlink"/>
                </a:solidFill>
                <a:hlinkClick r:id="rId7"/>
              </a:rPr>
              <a:t>probability</a:t>
            </a:r>
            <a:r>
              <a:rPr lang="en"/>
              <a:t> and</a:t>
            </a:r>
            <a:r>
              <a:rPr lang="en">
                <a:uFill>
                  <a:noFill/>
                </a:uFill>
                <a:hlinkClick r:id="rId8"/>
              </a:rPr>
              <a:t> </a:t>
            </a:r>
            <a:r>
              <a:rPr lang="en" u="sng">
                <a:solidFill>
                  <a:schemeClr val="hlink"/>
                </a:solidFill>
                <a:hlinkClick r:id="rId9"/>
              </a:rPr>
              <a:t>statistics</a:t>
            </a:r>
            <a:r>
              <a:rPr lang="en"/>
              <a:t>, the </a:t>
            </a:r>
            <a:r>
              <a:rPr b="1" lang="en"/>
              <a:t>Hellinger distance</a:t>
            </a:r>
            <a:r>
              <a:rPr lang="en"/>
              <a:t> (closely related to, although different from, the</a:t>
            </a:r>
            <a:r>
              <a:rPr lang="en">
                <a:uFill>
                  <a:noFill/>
                </a:uFill>
                <a:hlinkClick r:id="rId10"/>
              </a:rPr>
              <a:t> </a:t>
            </a:r>
            <a:r>
              <a:rPr lang="en" u="sng">
                <a:solidFill>
                  <a:schemeClr val="hlink"/>
                </a:solidFill>
                <a:hlinkClick r:id="rId11"/>
              </a:rPr>
              <a:t>Bhattacharyya distance</a:t>
            </a:r>
            <a:r>
              <a:rPr lang="en"/>
              <a:t>) is used to quantify the similarity between two</a:t>
            </a:r>
            <a:r>
              <a:rPr lang="en">
                <a:uFill>
                  <a:noFill/>
                </a:uFill>
                <a:hlinkClick r:id="rId12"/>
              </a:rPr>
              <a:t> </a:t>
            </a:r>
            <a:r>
              <a:rPr lang="en" u="sng">
                <a:solidFill>
                  <a:schemeClr val="hlink"/>
                </a:solidFill>
                <a:hlinkClick r:id="rId13"/>
              </a:rPr>
              <a:t>probability distributions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804c8e15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804c8e15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</a:t>
            </a:r>
            <a:r>
              <a:rPr lang="en">
                <a:uFill>
                  <a:noFill/>
                </a:uFill>
                <a:hlinkClick r:id="rId2"/>
              </a:rPr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mathematical statistics</a:t>
            </a:r>
            <a:r>
              <a:rPr lang="en"/>
              <a:t>, the </a:t>
            </a:r>
            <a:r>
              <a:rPr b="1" lang="en"/>
              <a:t>Kullback–Leibler divergence</a:t>
            </a:r>
            <a:r>
              <a:rPr lang="en"/>
              <a:t> (also called </a:t>
            </a:r>
            <a:r>
              <a:rPr b="1" lang="en"/>
              <a:t>relative entropy</a:t>
            </a:r>
            <a:r>
              <a:rPr lang="en"/>
              <a:t>) is a measure of how one</a:t>
            </a:r>
            <a:r>
              <a:rPr lang="en">
                <a:uFill>
                  <a:noFill/>
                </a:uFill>
                <a:hlinkClick r:id="rId4"/>
              </a:rPr>
              <a:t> </a:t>
            </a:r>
            <a:r>
              <a:rPr lang="en" u="sng">
                <a:solidFill>
                  <a:schemeClr val="hlink"/>
                </a:solidFill>
                <a:hlinkClick r:id="rId5"/>
              </a:rPr>
              <a:t>probability distribution</a:t>
            </a:r>
            <a:r>
              <a:rPr lang="en"/>
              <a:t> is different from a second, reference probability distribution.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</a:t>
            </a:r>
            <a:r>
              <a:rPr lang="en">
                <a:uFill>
                  <a:noFill/>
                </a:uFill>
                <a:hlinkClick r:id="rId6"/>
              </a:rPr>
              <a:t> </a:t>
            </a:r>
            <a:r>
              <a:rPr lang="en" u="sng">
                <a:solidFill>
                  <a:schemeClr val="hlink"/>
                </a:solidFill>
                <a:hlinkClick r:id="rId7"/>
              </a:rPr>
              <a:t>probability</a:t>
            </a:r>
            <a:r>
              <a:rPr lang="en"/>
              <a:t> and</a:t>
            </a:r>
            <a:r>
              <a:rPr lang="en">
                <a:uFill>
                  <a:noFill/>
                </a:uFill>
                <a:hlinkClick r:id="rId8"/>
              </a:rPr>
              <a:t> </a:t>
            </a:r>
            <a:r>
              <a:rPr lang="en" u="sng">
                <a:solidFill>
                  <a:schemeClr val="hlink"/>
                </a:solidFill>
                <a:hlinkClick r:id="rId9"/>
              </a:rPr>
              <a:t>statistics</a:t>
            </a:r>
            <a:r>
              <a:rPr lang="en"/>
              <a:t>, the </a:t>
            </a:r>
            <a:r>
              <a:rPr b="1" lang="en"/>
              <a:t>Hellinger distance</a:t>
            </a:r>
            <a:r>
              <a:rPr lang="en"/>
              <a:t> (closely related to, although different from, the</a:t>
            </a:r>
            <a:r>
              <a:rPr lang="en">
                <a:uFill>
                  <a:noFill/>
                </a:uFill>
                <a:hlinkClick r:id="rId10"/>
              </a:rPr>
              <a:t> </a:t>
            </a:r>
            <a:r>
              <a:rPr lang="en" u="sng">
                <a:solidFill>
                  <a:schemeClr val="hlink"/>
                </a:solidFill>
                <a:hlinkClick r:id="rId11"/>
              </a:rPr>
              <a:t>Bhattacharyya distance</a:t>
            </a:r>
            <a:r>
              <a:rPr lang="en"/>
              <a:t>) is used to quantify the similarity between two</a:t>
            </a:r>
            <a:r>
              <a:rPr lang="en">
                <a:uFill>
                  <a:noFill/>
                </a:uFill>
                <a:hlinkClick r:id="rId12"/>
              </a:rPr>
              <a:t> </a:t>
            </a:r>
            <a:r>
              <a:rPr lang="en" u="sng">
                <a:solidFill>
                  <a:schemeClr val="hlink"/>
                </a:solidFill>
                <a:hlinkClick r:id="rId13"/>
              </a:rPr>
              <a:t>probability distributions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b6e9a00f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b6e9a00f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Project Definition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Motivatio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State Of The Art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Requirements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Simulation Options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Project Progress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Next Steps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/>
              <a:t>Gantt Chart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b6e9a00f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b6e9a00f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</a:t>
            </a:r>
            <a:r>
              <a:rPr lang="en">
                <a:uFill>
                  <a:noFill/>
                </a:uFill>
                <a:hlinkClick r:id="rId2"/>
              </a:rPr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mathematical statistics</a:t>
            </a:r>
            <a:r>
              <a:rPr lang="en"/>
              <a:t>, the </a:t>
            </a:r>
            <a:r>
              <a:rPr b="1" lang="en"/>
              <a:t>Kullback–Leibler divergence</a:t>
            </a:r>
            <a:r>
              <a:rPr lang="en"/>
              <a:t> (also called </a:t>
            </a:r>
            <a:r>
              <a:rPr b="1" lang="en"/>
              <a:t>relative entropy</a:t>
            </a:r>
            <a:r>
              <a:rPr lang="en"/>
              <a:t>) is a measure of how one</a:t>
            </a:r>
            <a:r>
              <a:rPr lang="en">
                <a:uFill>
                  <a:noFill/>
                </a:uFill>
                <a:hlinkClick r:id="rId4"/>
              </a:rPr>
              <a:t> </a:t>
            </a:r>
            <a:r>
              <a:rPr lang="en" u="sng">
                <a:solidFill>
                  <a:schemeClr val="hlink"/>
                </a:solidFill>
                <a:hlinkClick r:id="rId5"/>
              </a:rPr>
              <a:t>probability distribution</a:t>
            </a:r>
            <a:r>
              <a:rPr lang="en"/>
              <a:t> is different from a second, reference probability distribution.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</a:t>
            </a:r>
            <a:r>
              <a:rPr lang="en">
                <a:uFill>
                  <a:noFill/>
                </a:uFill>
                <a:hlinkClick r:id="rId6"/>
              </a:rPr>
              <a:t> </a:t>
            </a:r>
            <a:r>
              <a:rPr lang="en" u="sng">
                <a:solidFill>
                  <a:schemeClr val="hlink"/>
                </a:solidFill>
                <a:hlinkClick r:id="rId7"/>
              </a:rPr>
              <a:t>probability</a:t>
            </a:r>
            <a:r>
              <a:rPr lang="en"/>
              <a:t> and</a:t>
            </a:r>
            <a:r>
              <a:rPr lang="en">
                <a:uFill>
                  <a:noFill/>
                </a:uFill>
                <a:hlinkClick r:id="rId8"/>
              </a:rPr>
              <a:t> </a:t>
            </a:r>
            <a:r>
              <a:rPr lang="en" u="sng">
                <a:solidFill>
                  <a:schemeClr val="hlink"/>
                </a:solidFill>
                <a:hlinkClick r:id="rId9"/>
              </a:rPr>
              <a:t>statistics</a:t>
            </a:r>
            <a:r>
              <a:rPr lang="en"/>
              <a:t>, the </a:t>
            </a:r>
            <a:r>
              <a:rPr b="1" lang="en"/>
              <a:t>Hellinger distance</a:t>
            </a:r>
            <a:r>
              <a:rPr lang="en"/>
              <a:t> (closely related to, although different from, the</a:t>
            </a:r>
            <a:r>
              <a:rPr lang="en">
                <a:uFill>
                  <a:noFill/>
                </a:uFill>
                <a:hlinkClick r:id="rId10"/>
              </a:rPr>
              <a:t> </a:t>
            </a:r>
            <a:r>
              <a:rPr lang="en" u="sng">
                <a:solidFill>
                  <a:schemeClr val="hlink"/>
                </a:solidFill>
                <a:hlinkClick r:id="rId11"/>
              </a:rPr>
              <a:t>Bhattacharyya distance</a:t>
            </a:r>
            <a:r>
              <a:rPr lang="en"/>
              <a:t>) is used to quantify the similarity between two</a:t>
            </a:r>
            <a:r>
              <a:rPr lang="en">
                <a:uFill>
                  <a:noFill/>
                </a:uFill>
                <a:hlinkClick r:id="rId12"/>
              </a:rPr>
              <a:t> </a:t>
            </a:r>
            <a:r>
              <a:rPr lang="en" u="sng">
                <a:solidFill>
                  <a:schemeClr val="hlink"/>
                </a:solidFill>
                <a:hlinkClick r:id="rId13"/>
              </a:rPr>
              <a:t>probability distributions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b7501fc5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b7501fc5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</a:t>
            </a:r>
            <a:r>
              <a:rPr lang="en">
                <a:uFill>
                  <a:noFill/>
                </a:uFill>
                <a:hlinkClick r:id="rId2"/>
              </a:rPr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mathematical statistics</a:t>
            </a:r>
            <a:r>
              <a:rPr lang="en"/>
              <a:t>, the </a:t>
            </a:r>
            <a:r>
              <a:rPr b="1" lang="en"/>
              <a:t>Kullback–Leibler divergence</a:t>
            </a:r>
            <a:r>
              <a:rPr lang="en"/>
              <a:t> (also called </a:t>
            </a:r>
            <a:r>
              <a:rPr b="1" lang="en"/>
              <a:t>relative entropy</a:t>
            </a:r>
            <a:r>
              <a:rPr lang="en"/>
              <a:t>) is a measure of how one</a:t>
            </a:r>
            <a:r>
              <a:rPr lang="en">
                <a:uFill>
                  <a:noFill/>
                </a:uFill>
                <a:hlinkClick r:id="rId4"/>
              </a:rPr>
              <a:t> </a:t>
            </a:r>
            <a:r>
              <a:rPr lang="en" u="sng">
                <a:solidFill>
                  <a:schemeClr val="hlink"/>
                </a:solidFill>
                <a:hlinkClick r:id="rId5"/>
              </a:rPr>
              <a:t>probability distribution</a:t>
            </a:r>
            <a:r>
              <a:rPr lang="en"/>
              <a:t> is different from a second, reference probability distribution.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</a:t>
            </a:r>
            <a:r>
              <a:rPr lang="en">
                <a:uFill>
                  <a:noFill/>
                </a:uFill>
                <a:hlinkClick r:id="rId6"/>
              </a:rPr>
              <a:t> </a:t>
            </a:r>
            <a:r>
              <a:rPr lang="en" u="sng">
                <a:solidFill>
                  <a:schemeClr val="hlink"/>
                </a:solidFill>
                <a:hlinkClick r:id="rId7"/>
              </a:rPr>
              <a:t>probability</a:t>
            </a:r>
            <a:r>
              <a:rPr lang="en"/>
              <a:t> and</a:t>
            </a:r>
            <a:r>
              <a:rPr lang="en">
                <a:uFill>
                  <a:noFill/>
                </a:uFill>
                <a:hlinkClick r:id="rId8"/>
              </a:rPr>
              <a:t> </a:t>
            </a:r>
            <a:r>
              <a:rPr lang="en" u="sng">
                <a:solidFill>
                  <a:schemeClr val="hlink"/>
                </a:solidFill>
                <a:hlinkClick r:id="rId9"/>
              </a:rPr>
              <a:t>statistics</a:t>
            </a:r>
            <a:r>
              <a:rPr lang="en"/>
              <a:t>, the </a:t>
            </a:r>
            <a:r>
              <a:rPr b="1" lang="en"/>
              <a:t>Hellinger distance</a:t>
            </a:r>
            <a:r>
              <a:rPr lang="en"/>
              <a:t> (closely related to, although different from, the</a:t>
            </a:r>
            <a:r>
              <a:rPr lang="en">
                <a:uFill>
                  <a:noFill/>
                </a:uFill>
                <a:hlinkClick r:id="rId10"/>
              </a:rPr>
              <a:t> </a:t>
            </a:r>
            <a:r>
              <a:rPr lang="en" u="sng">
                <a:solidFill>
                  <a:schemeClr val="hlink"/>
                </a:solidFill>
                <a:hlinkClick r:id="rId11"/>
              </a:rPr>
              <a:t>Bhattacharyya distance</a:t>
            </a:r>
            <a:r>
              <a:rPr lang="en"/>
              <a:t>) is used to quantify the similarity between two</a:t>
            </a:r>
            <a:r>
              <a:rPr lang="en">
                <a:uFill>
                  <a:noFill/>
                </a:uFill>
                <a:hlinkClick r:id="rId12"/>
              </a:rPr>
              <a:t> </a:t>
            </a:r>
            <a:r>
              <a:rPr lang="en" u="sng">
                <a:solidFill>
                  <a:schemeClr val="hlink"/>
                </a:solidFill>
                <a:hlinkClick r:id="rId13"/>
              </a:rPr>
              <a:t>probability distributions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58ab0a99f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58ab0a99f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598f10f23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598f10f23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98f10f23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98f10f23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98f10f23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98f10f23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98f10f23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598f10f23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b6e9a00f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b6e9a00f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98f10f23a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98f10f23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elapsed time is about 40 seconds for each inference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ultimate goal of this project is to analyze Inferring Assembly process by data pr-processing, unsupervised learning and computer vision </a:t>
            </a:r>
            <a:r>
              <a:rPr lang="en"/>
              <a:t>techniques.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fact, the proposed intelligent system gathers machine learning, vision and data pre processing methods and can be used for a vision guided assembly robots.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6ee7dff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46ee7dff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58ab0a99f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58ab0a99f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Semeniuta et al.; </a:t>
            </a:r>
            <a:r>
              <a:rPr i="1" lang="en" sz="1400">
                <a:latin typeface="Lato"/>
                <a:ea typeface="Lato"/>
                <a:cs typeface="Lato"/>
                <a:sym typeface="Lato"/>
              </a:rPr>
              <a:t>Vision-based robotic system for picking and inspection of small</a:t>
            </a:r>
            <a:endParaRPr i="1"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latin typeface="Lato"/>
                <a:ea typeface="Lato"/>
                <a:cs typeface="Lato"/>
                <a:sym typeface="Lato"/>
              </a:rPr>
              <a:t>automotive components</a:t>
            </a:r>
            <a:r>
              <a:rPr lang="en" sz="1400">
                <a:latin typeface="Lato"/>
                <a:ea typeface="Lato"/>
                <a:cs typeface="Lato"/>
                <a:sym typeface="Lato"/>
              </a:rPr>
              <a:t> [1]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Small manufacturing components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Proposes: multi-camera,multi-pose inspection solution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Goal (challenge): inspection of star-washer orientation on the feeder to guide the robot to pick only those starwashers in the correct orientation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Workflow: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Identify Starwasher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Classification of Their Orientation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Segmentation of Starwashers teeth using Cartesian-to-polar transformation, analysis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of polar images of various resolutions, and classification using supervised machine learning.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58ab0a99f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58ab0a99f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Data Acquisition using kinect sensor and Learn by Demonstration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Training TP-GMM model:Task Parametrized GMM model (TP-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GMM) is to generate trajectories based on a set of parameters that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characterize the task (e.g origin of the observer and the transformation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matrix)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Lato"/>
                <a:ea typeface="Lato"/>
                <a:cs typeface="Lato"/>
                <a:sym typeface="Lato"/>
              </a:rPr>
              <a:t>Generation of new trajectories by having trained model from TP-GMM and detected object on the scene by Kinect sensor</a:t>
            </a:r>
            <a:endParaRPr b="1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57dde4d09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57dde4d09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6382f7e1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6382f7e1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7dde4d09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7dde4d09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Standardization influences at each loop===&gt; we needed to have the index of the center of contours at point cloud===&gt; we need each frame size after point cloud to remain the same and not to remove out some pixels (not remove out zero depth pixels after standardization)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b6e9a00f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5b6e9a00f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</a:t>
            </a:r>
            <a:r>
              <a:rPr lang="en">
                <a:uFill>
                  <a:noFill/>
                </a:uFill>
                <a:hlinkClick r:id="rId2"/>
              </a:rPr>
              <a:t> </a:t>
            </a:r>
            <a:r>
              <a:rPr lang="en" u="sng">
                <a:solidFill>
                  <a:schemeClr val="hlink"/>
                </a:solidFill>
                <a:hlinkClick r:id="rId3"/>
              </a:rPr>
              <a:t>mathematical statistics</a:t>
            </a:r>
            <a:r>
              <a:rPr lang="en"/>
              <a:t>, the </a:t>
            </a:r>
            <a:r>
              <a:rPr b="1" lang="en"/>
              <a:t>Kullback–Leibler divergence</a:t>
            </a:r>
            <a:r>
              <a:rPr lang="en"/>
              <a:t> (also called </a:t>
            </a:r>
            <a:r>
              <a:rPr b="1" lang="en"/>
              <a:t>relative entropy</a:t>
            </a:r>
            <a:r>
              <a:rPr lang="en"/>
              <a:t>) is a measure of how one</a:t>
            </a:r>
            <a:r>
              <a:rPr lang="en">
                <a:uFill>
                  <a:noFill/>
                </a:uFill>
                <a:hlinkClick r:id="rId4"/>
              </a:rPr>
              <a:t> </a:t>
            </a:r>
            <a:r>
              <a:rPr lang="en" u="sng">
                <a:solidFill>
                  <a:schemeClr val="hlink"/>
                </a:solidFill>
                <a:hlinkClick r:id="rId5"/>
              </a:rPr>
              <a:t>probability distribution</a:t>
            </a:r>
            <a:r>
              <a:rPr lang="en"/>
              <a:t> is different from a second, reference probability distribution.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In</a:t>
            </a:r>
            <a:r>
              <a:rPr lang="en">
                <a:uFill>
                  <a:noFill/>
                </a:uFill>
                <a:hlinkClick r:id="rId6"/>
              </a:rPr>
              <a:t> </a:t>
            </a:r>
            <a:r>
              <a:rPr lang="en" u="sng">
                <a:solidFill>
                  <a:schemeClr val="hlink"/>
                </a:solidFill>
                <a:hlinkClick r:id="rId7"/>
              </a:rPr>
              <a:t>probability</a:t>
            </a:r>
            <a:r>
              <a:rPr lang="en"/>
              <a:t> and</a:t>
            </a:r>
            <a:r>
              <a:rPr lang="en">
                <a:uFill>
                  <a:noFill/>
                </a:uFill>
                <a:hlinkClick r:id="rId8"/>
              </a:rPr>
              <a:t> </a:t>
            </a:r>
            <a:r>
              <a:rPr lang="en" u="sng">
                <a:solidFill>
                  <a:schemeClr val="hlink"/>
                </a:solidFill>
                <a:hlinkClick r:id="rId9"/>
              </a:rPr>
              <a:t>statistics</a:t>
            </a:r>
            <a:r>
              <a:rPr lang="en"/>
              <a:t>, the </a:t>
            </a:r>
            <a:r>
              <a:rPr b="1" lang="en"/>
              <a:t>Hellinger distance</a:t>
            </a:r>
            <a:r>
              <a:rPr lang="en"/>
              <a:t> (closely related to, although different from, the</a:t>
            </a:r>
            <a:r>
              <a:rPr lang="en">
                <a:uFill>
                  <a:noFill/>
                </a:uFill>
                <a:hlinkClick r:id="rId10"/>
              </a:rPr>
              <a:t> </a:t>
            </a:r>
            <a:r>
              <a:rPr lang="en" u="sng">
                <a:solidFill>
                  <a:schemeClr val="hlink"/>
                </a:solidFill>
                <a:hlinkClick r:id="rId11"/>
              </a:rPr>
              <a:t>Bhattacharyya distance</a:t>
            </a:r>
            <a:r>
              <a:rPr lang="en"/>
              <a:t>) is used to quantify the similarity between two</a:t>
            </a:r>
            <a:r>
              <a:rPr lang="en">
                <a:uFill>
                  <a:noFill/>
                </a:uFill>
                <a:hlinkClick r:id="rId12"/>
              </a:rPr>
              <a:t> </a:t>
            </a:r>
            <a:r>
              <a:rPr lang="en" u="sng">
                <a:solidFill>
                  <a:schemeClr val="hlink"/>
                </a:solidFill>
                <a:hlinkClick r:id="rId13"/>
              </a:rPr>
              <a:t>probability distributions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58ab0a99f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58ab0a99f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Lora"/>
              <a:buChar char="●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Automate non-repetitive production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●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Less mechanical set up (storage, fixture, changeover time)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●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Arbitrary initial orientation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●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Integration with secondary operations such as deburring, washing, measuring</a:t>
            </a:r>
            <a:endParaRPr b="1" sz="17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6092151f0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6092151f0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available for simulation?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58ab0a99f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58ab0a99f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/>
              <a:t>Calinski-Harabasz Index </a:t>
            </a:r>
            <a:r>
              <a:rPr b="1" lang="en"/>
              <a:t>Advantages:</a:t>
            </a:r>
            <a:endParaRPr b="1" u="sng">
              <a:solidFill>
                <a:schemeClr val="hlink"/>
              </a:solidFill>
              <a:hlinkClick r:id="rId2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score is higher when clusters are dense and well separated, which relates to a standard concept of a cluster.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The score is fast to compute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b6e9a00f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b6e9a00f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Why GMM initially could not detect the components? 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b6e9a00f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b6e9a00f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Why GMM initially could not detect the components? 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1.png"/><Relationship Id="rId3" Type="http://schemas.openxmlformats.org/officeDocument/2006/relationships/image" Target="../media/image1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9" name="Google Shape;89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85148"/>
            <a:ext cx="745753" cy="3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1"/>
          <p:cNvSpPr txBox="1"/>
          <p:nvPr/>
        </p:nvSpPr>
        <p:spPr>
          <a:xfrm>
            <a:off x="653400" y="4804150"/>
            <a:ext cx="27468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Learning Algorithms and Systems Laboratory</a:t>
            </a:r>
            <a:endParaRPr b="1"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85148"/>
            <a:ext cx="745753" cy="3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/>
        </p:nvSpPr>
        <p:spPr>
          <a:xfrm>
            <a:off x="653400" y="4804150"/>
            <a:ext cx="27468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Learning Algorithms and Systems Laboratory</a:t>
            </a:r>
            <a:endParaRPr b="1"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1" name="Google Shape;101;p13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" name="Google Shape;103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4" name="Google Shape;104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85148"/>
            <a:ext cx="745753" cy="3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 txBox="1"/>
          <p:nvPr/>
        </p:nvSpPr>
        <p:spPr>
          <a:xfrm>
            <a:off x="653400" y="4804150"/>
            <a:ext cx="27468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Learning Algorithms and Systems Laboratory</a:t>
            </a:r>
            <a:endParaRPr b="1"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6" name="Google Shape;116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" name="Google Shape;120;p1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2" name="Google Shape;12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85148"/>
            <a:ext cx="745753" cy="3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4"/>
          <p:cNvSpPr txBox="1"/>
          <p:nvPr/>
        </p:nvSpPr>
        <p:spPr>
          <a:xfrm>
            <a:off x="653400" y="4804150"/>
            <a:ext cx="27468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Learning Algorithms and Systems Laboratory</a:t>
            </a:r>
            <a:endParaRPr b="1"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" name="Google Shape;2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85148"/>
            <a:ext cx="745753" cy="3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 txBox="1"/>
          <p:nvPr/>
        </p:nvSpPr>
        <p:spPr>
          <a:xfrm>
            <a:off x="653400" y="4804150"/>
            <a:ext cx="27468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Learning Algorithms and Systems Laboratory</a:t>
            </a:r>
            <a:endParaRPr b="1"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" name="Google Shape;28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" name="Google Shape;30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85148"/>
            <a:ext cx="745753" cy="3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/>
          <p:nvPr/>
        </p:nvSpPr>
        <p:spPr>
          <a:xfrm>
            <a:off x="653400" y="4804150"/>
            <a:ext cx="27468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Learning Algorithms and Systems Laboratory</a:t>
            </a:r>
            <a:endParaRPr b="1"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" name="Google Shape;37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8" name="Google Shape;38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" name="Google Shape;40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85148"/>
            <a:ext cx="745753" cy="3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5"/>
          <p:cNvSpPr txBox="1"/>
          <p:nvPr/>
        </p:nvSpPr>
        <p:spPr>
          <a:xfrm>
            <a:off x="653400" y="4804150"/>
            <a:ext cx="27468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Learning Algorithms and Systems Laboratory</a:t>
            </a:r>
            <a:endParaRPr b="1"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" name="Google Shape;48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9" name="Google Shape;49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" name="Google Shape;51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2" name="Google Shape;52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85148"/>
            <a:ext cx="745753" cy="3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 txBox="1"/>
          <p:nvPr/>
        </p:nvSpPr>
        <p:spPr>
          <a:xfrm>
            <a:off x="653400" y="4804150"/>
            <a:ext cx="27468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Learning Algorithms and Systems Laboratory</a:t>
            </a:r>
            <a:endParaRPr b="1"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8" name="Google Shape;58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" name="Google Shape;61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3" name="Google Shape;6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85148"/>
            <a:ext cx="745753" cy="3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 txBox="1"/>
          <p:nvPr/>
        </p:nvSpPr>
        <p:spPr>
          <a:xfrm>
            <a:off x="653400" y="4804150"/>
            <a:ext cx="27468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Learning Algorithms and Systems Laboratory</a:t>
            </a:r>
            <a:endParaRPr b="1"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7" name="Google Shape;6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" name="Google Shape;7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4" name="Google Shape;7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7" name="Google Shape;7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8" name="Google Shape;7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85148"/>
            <a:ext cx="745753" cy="3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/>
        </p:nvSpPr>
        <p:spPr>
          <a:xfrm>
            <a:off x="653400" y="4804150"/>
            <a:ext cx="27468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Learning Algorithms and Systems Laboratory</a:t>
            </a:r>
            <a:endParaRPr b="1"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84" name="Google Shape;8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4785148"/>
            <a:ext cx="745753" cy="32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0"/>
          <p:cNvSpPr txBox="1"/>
          <p:nvPr/>
        </p:nvSpPr>
        <p:spPr>
          <a:xfrm>
            <a:off x="653400" y="4804150"/>
            <a:ext cx="27468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Learning Algorithms and Systems Laboratory</a:t>
            </a:r>
            <a:endParaRPr b="1" sz="1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epfl.ch/en/home/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Relationship Id="rId7" Type="http://schemas.openxmlformats.org/officeDocument/2006/relationships/image" Target="../media/image30.png"/><Relationship Id="rId8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40.png"/><Relationship Id="rId6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54.png"/><Relationship Id="rId5" Type="http://schemas.openxmlformats.org/officeDocument/2006/relationships/image" Target="../media/image42.png"/><Relationship Id="rId6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Relationship Id="rId4" Type="http://schemas.openxmlformats.org/officeDocument/2006/relationships/image" Target="../media/image38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Relationship Id="rId6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Relationship Id="rId5" Type="http://schemas.openxmlformats.org/officeDocument/2006/relationships/image" Target="../media/image50.png"/><Relationship Id="rId6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 txBox="1"/>
          <p:nvPr>
            <p:ph type="ctrTitle"/>
          </p:nvPr>
        </p:nvSpPr>
        <p:spPr>
          <a:xfrm>
            <a:off x="729450" y="1474850"/>
            <a:ext cx="78765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Inferring Assembly Objects and Sequences from Demonstrations</a:t>
            </a:r>
            <a:endParaRPr sz="3000"/>
          </a:p>
        </p:txBody>
      </p:sp>
      <p:sp>
        <p:nvSpPr>
          <p:cNvPr id="129" name="Google Shape;129;p15"/>
          <p:cNvSpPr txBox="1"/>
          <p:nvPr>
            <p:ph idx="1" type="subTitle"/>
          </p:nvPr>
        </p:nvSpPr>
        <p:spPr>
          <a:xfrm>
            <a:off x="729450" y="3553200"/>
            <a:ext cx="4942500" cy="11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1" lang="en"/>
              <a:t>Student:</a:t>
            </a:r>
            <a:r>
              <a:rPr lang="en"/>
              <a:t> Mahdi Nobar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1" lang="en"/>
              <a:t>Supervisor</a:t>
            </a:r>
            <a:r>
              <a:rPr i="1" lang="en"/>
              <a:t>:</a:t>
            </a:r>
            <a:r>
              <a:rPr lang="en"/>
              <a:t> Dr Aude Billard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i="1" lang="en"/>
              <a:t>Assistant:</a:t>
            </a:r>
            <a:r>
              <a:rPr lang="en"/>
              <a:t> Dr Athanasios Polydoros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Master Semester Project 10 Credits</a:t>
            </a:r>
            <a:endParaRPr/>
          </a:p>
        </p:txBody>
      </p:sp>
      <p:sp>
        <p:nvSpPr>
          <p:cNvPr id="130" name="Google Shape;130;p15"/>
          <p:cNvSpPr txBox="1"/>
          <p:nvPr/>
        </p:nvSpPr>
        <p:spPr>
          <a:xfrm>
            <a:off x="5945700" y="2742800"/>
            <a:ext cx="3397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31" name="Google Shape;131;p15"/>
          <p:cNvCxnSpPr/>
          <p:nvPr/>
        </p:nvCxnSpPr>
        <p:spPr>
          <a:xfrm>
            <a:off x="2272950" y="2641575"/>
            <a:ext cx="4789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15"/>
          <p:cNvSpPr txBox="1"/>
          <p:nvPr/>
        </p:nvSpPr>
        <p:spPr>
          <a:xfrm>
            <a:off x="2952900" y="2666600"/>
            <a:ext cx="36951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Final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Presentation</a:t>
            </a:r>
            <a:r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 - 17 June 2019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3" name="Google Shape;133;p15"/>
          <p:cNvSpPr txBox="1"/>
          <p:nvPr/>
        </p:nvSpPr>
        <p:spPr>
          <a:xfrm>
            <a:off x="2646000" y="1047250"/>
            <a:ext cx="3852000" cy="3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Learning Algorithms and Systems Laboratory</a:t>
            </a:r>
            <a:endParaRPr b="1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" name="Google Shape;134;p1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3913" y="808850"/>
            <a:ext cx="716177" cy="31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5925" y="1701450"/>
            <a:ext cx="3617157" cy="26674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/>
          <p:nvPr>
            <p:ph type="title"/>
          </p:nvPr>
        </p:nvSpPr>
        <p:spPr>
          <a:xfrm>
            <a:off x="730000" y="1318650"/>
            <a:ext cx="3300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DBSCAN model</a:t>
            </a:r>
            <a:endParaRPr/>
          </a:p>
        </p:txBody>
      </p:sp>
      <p:sp>
        <p:nvSpPr>
          <p:cNvPr id="242" name="Google Shape;242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24"/>
          <p:cNvSpPr txBox="1"/>
          <p:nvPr/>
        </p:nvSpPr>
        <p:spPr>
          <a:xfrm>
            <a:off x="697675" y="865550"/>
            <a:ext cx="13221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Workflow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24"/>
          <p:cNvPicPr preferRelativeResize="0"/>
          <p:nvPr/>
        </p:nvPicPr>
        <p:blipFill rotWithShape="1">
          <a:blip r:embed="rId4">
            <a:alphaModFix/>
          </a:blip>
          <a:srcRect b="0" l="3000" r="8762" t="0"/>
          <a:stretch/>
        </p:blipFill>
        <p:spPr>
          <a:xfrm>
            <a:off x="385300" y="2053750"/>
            <a:ext cx="3868226" cy="231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"/>
          <p:cNvSpPr txBox="1"/>
          <p:nvPr>
            <p:ph type="title"/>
          </p:nvPr>
        </p:nvSpPr>
        <p:spPr>
          <a:xfrm>
            <a:off x="4876800" y="1242450"/>
            <a:ext cx="2709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Birch</a:t>
            </a:r>
            <a:r>
              <a:rPr lang="en"/>
              <a:t> model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5"/>
          <p:cNvSpPr txBox="1"/>
          <p:nvPr>
            <p:ph type="title"/>
          </p:nvPr>
        </p:nvSpPr>
        <p:spPr>
          <a:xfrm>
            <a:off x="500850" y="12424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Mixture Model </a:t>
            </a:r>
            <a:endParaRPr/>
          </a:p>
        </p:txBody>
      </p:sp>
      <p:sp>
        <p:nvSpPr>
          <p:cNvPr id="251" name="Google Shape;251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25"/>
          <p:cNvSpPr txBox="1"/>
          <p:nvPr/>
        </p:nvSpPr>
        <p:spPr>
          <a:xfrm>
            <a:off x="697675" y="865550"/>
            <a:ext cx="13221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Workflow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25"/>
          <p:cNvSpPr txBox="1"/>
          <p:nvPr/>
        </p:nvSpPr>
        <p:spPr>
          <a:xfrm>
            <a:off x="577200" y="1978925"/>
            <a:ext cx="3878400" cy="22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6 features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K=8 with based on </a:t>
            </a:r>
            <a:r>
              <a:rPr lang="en" sz="1800"/>
              <a:t>Calinski-Harabaz Index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highlight>
                  <a:srgbClr val="FFFF00"/>
                </a:highlight>
                <a:latin typeface="Lato"/>
                <a:ea typeface="Lato"/>
                <a:cs typeface="Lato"/>
                <a:sym typeface="Lato"/>
              </a:rPr>
              <a:t>No PCA</a:t>
            </a:r>
            <a:endParaRPr sz="1800">
              <a:highlight>
                <a:srgbClr val="FF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Removed background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Point Cloud for intrinsic camera calibration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Data Normalization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600" y="1777650"/>
            <a:ext cx="4383600" cy="265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/>
          <p:nvPr>
            <p:ph type="title"/>
          </p:nvPr>
        </p:nvSpPr>
        <p:spPr>
          <a:xfrm>
            <a:off x="500850" y="12424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Mixture Model </a:t>
            </a:r>
            <a:endParaRPr/>
          </a:p>
        </p:txBody>
      </p:sp>
      <p:sp>
        <p:nvSpPr>
          <p:cNvPr id="260" name="Google Shape;260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1" name="Google Shape;261;p26"/>
          <p:cNvSpPr txBox="1"/>
          <p:nvPr/>
        </p:nvSpPr>
        <p:spPr>
          <a:xfrm>
            <a:off x="697675" y="865550"/>
            <a:ext cx="13221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Workflow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26"/>
          <p:cNvSpPr txBox="1"/>
          <p:nvPr/>
        </p:nvSpPr>
        <p:spPr>
          <a:xfrm>
            <a:off x="577200" y="1978925"/>
            <a:ext cx="3878400" cy="22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2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 features (x,y)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K=7 without </a:t>
            </a:r>
            <a:r>
              <a:rPr lang="en" sz="1800"/>
              <a:t>Index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No PCA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Removed background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Point Cloud for intrinsic camera calibration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Data Normalization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3" name="Google Shape;26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0400" y="1320450"/>
            <a:ext cx="3775903" cy="28521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930050"/>
            <a:ext cx="3724275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8675" y="1930050"/>
            <a:ext cx="3705225" cy="188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7"/>
          <p:cNvSpPr txBox="1"/>
          <p:nvPr>
            <p:ph type="title"/>
          </p:nvPr>
        </p:nvSpPr>
        <p:spPr>
          <a:xfrm>
            <a:off x="500850" y="632850"/>
            <a:ext cx="3181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Contour Detection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8"/>
          <p:cNvSpPr txBox="1"/>
          <p:nvPr>
            <p:ph type="title"/>
          </p:nvPr>
        </p:nvSpPr>
        <p:spPr>
          <a:xfrm>
            <a:off x="577050" y="632850"/>
            <a:ext cx="3181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Contour Detection</a:t>
            </a:r>
            <a:endParaRPr/>
          </a:p>
        </p:txBody>
      </p:sp>
      <p:sp>
        <p:nvSpPr>
          <p:cNvPr id="277" name="Google Shape;277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8" name="Google Shape;2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2158650"/>
            <a:ext cx="374332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125" y="2158650"/>
            <a:ext cx="3762375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 txBox="1"/>
          <p:nvPr/>
        </p:nvSpPr>
        <p:spPr>
          <a:xfrm>
            <a:off x="718850" y="1348225"/>
            <a:ext cx="34251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Remove Unwanted Contours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Dilation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9"/>
          <p:cNvSpPr txBox="1"/>
          <p:nvPr>
            <p:ph type="title"/>
          </p:nvPr>
        </p:nvSpPr>
        <p:spPr>
          <a:xfrm>
            <a:off x="500850" y="6328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Contour Detection and Normal Distribution</a:t>
            </a:r>
            <a:endParaRPr/>
          </a:p>
        </p:txBody>
      </p:sp>
      <p:sp>
        <p:nvSpPr>
          <p:cNvPr id="286" name="Google Shape;286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7" name="Google Shape;2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126" y="3714750"/>
            <a:ext cx="2107075" cy="106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9200" y="3772650"/>
            <a:ext cx="1932850" cy="993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8404" y="3714750"/>
            <a:ext cx="2107058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4700" y="2342000"/>
            <a:ext cx="2096125" cy="1082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507" y="2347275"/>
            <a:ext cx="2096125" cy="107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29800" y="2340625"/>
            <a:ext cx="2096125" cy="1085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37075" y="2340620"/>
            <a:ext cx="2096125" cy="1085493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9"/>
          <p:cNvSpPr txBox="1"/>
          <p:nvPr/>
        </p:nvSpPr>
        <p:spPr>
          <a:xfrm>
            <a:off x="795050" y="1424425"/>
            <a:ext cx="2729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3 features (x,y,z)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Initial Conditions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000" y="2274375"/>
            <a:ext cx="4651276" cy="253705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00" name="Google Shape;300;p30"/>
          <p:cNvSpPr txBox="1"/>
          <p:nvPr>
            <p:ph type="title"/>
          </p:nvPr>
        </p:nvSpPr>
        <p:spPr>
          <a:xfrm>
            <a:off x="500850" y="6328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Assembled Objects Detection</a:t>
            </a:r>
            <a:endParaRPr/>
          </a:p>
        </p:txBody>
      </p:sp>
      <p:sp>
        <p:nvSpPr>
          <p:cNvPr id="301" name="Google Shape;301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2" name="Google Shape;302;p30"/>
          <p:cNvSpPr/>
          <p:nvPr/>
        </p:nvSpPr>
        <p:spPr>
          <a:xfrm>
            <a:off x="774400" y="1311950"/>
            <a:ext cx="2655000" cy="7191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en" sz="1600"/>
              <a:t>Kullback–Leibler divergence</a:t>
            </a:r>
            <a:endParaRPr b="1"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0"/>
          <p:cNvSpPr/>
          <p:nvPr/>
        </p:nvSpPr>
        <p:spPr>
          <a:xfrm>
            <a:off x="4381875" y="1302050"/>
            <a:ext cx="986700" cy="7389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 Missing Object</a:t>
            </a:r>
            <a:endParaRPr/>
          </a:p>
        </p:txBody>
      </p:sp>
      <p:sp>
        <p:nvSpPr>
          <p:cNvPr id="304" name="Google Shape;304;p30"/>
          <p:cNvSpPr/>
          <p:nvPr/>
        </p:nvSpPr>
        <p:spPr>
          <a:xfrm>
            <a:off x="6422825" y="1302050"/>
            <a:ext cx="1842900" cy="738900"/>
          </a:xfrm>
          <a:prstGeom prst="roundRect">
            <a:avLst>
              <a:gd fmla="val 16667" name="adj"/>
            </a:avLst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Detect Assembled Objects</a:t>
            </a:r>
            <a:endParaRPr b="1"/>
          </a:p>
        </p:txBody>
      </p:sp>
      <p:cxnSp>
        <p:nvCxnSpPr>
          <p:cNvPr id="305" name="Google Shape;305;p30"/>
          <p:cNvCxnSpPr>
            <a:stCxn id="302" idx="3"/>
            <a:endCxn id="303" idx="1"/>
          </p:cNvCxnSpPr>
          <p:nvPr/>
        </p:nvCxnSpPr>
        <p:spPr>
          <a:xfrm>
            <a:off x="3429400" y="1671500"/>
            <a:ext cx="9525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30"/>
          <p:cNvSpPr txBox="1"/>
          <p:nvPr/>
        </p:nvSpPr>
        <p:spPr>
          <a:xfrm>
            <a:off x="3434800" y="1308138"/>
            <a:ext cx="79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Sort</a:t>
            </a:r>
            <a:endParaRPr b="1"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p30"/>
          <p:cNvSpPr txBox="1"/>
          <p:nvPr/>
        </p:nvSpPr>
        <p:spPr>
          <a:xfrm>
            <a:off x="5427513" y="1308150"/>
            <a:ext cx="794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Max</a:t>
            </a:r>
            <a:endParaRPr b="1" sz="16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08" name="Google Shape;308;p30"/>
          <p:cNvCxnSpPr>
            <a:stCxn id="303" idx="3"/>
            <a:endCxn id="304" idx="1"/>
          </p:cNvCxnSpPr>
          <p:nvPr/>
        </p:nvCxnSpPr>
        <p:spPr>
          <a:xfrm>
            <a:off x="5368575" y="1671500"/>
            <a:ext cx="1054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9" name="Google Shape;3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400" y="3542125"/>
            <a:ext cx="2655000" cy="1344477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0" name="Google Shape;31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400" y="2118600"/>
            <a:ext cx="2655000" cy="1395578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/>
          <p:nvPr>
            <p:ph type="title"/>
          </p:nvPr>
        </p:nvSpPr>
        <p:spPr>
          <a:xfrm>
            <a:off x="500850" y="632850"/>
            <a:ext cx="6641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Assembly of L-shaped with Small Bar</a:t>
            </a:r>
            <a:endParaRPr/>
          </a:p>
        </p:txBody>
      </p:sp>
      <p:sp>
        <p:nvSpPr>
          <p:cNvPr id="316" name="Google Shape;316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7" name="Google Shape;31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825" y="1834499"/>
            <a:ext cx="4397325" cy="22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1"/>
          <p:cNvSpPr/>
          <p:nvPr/>
        </p:nvSpPr>
        <p:spPr>
          <a:xfrm>
            <a:off x="7500100" y="2645150"/>
            <a:ext cx="746700" cy="746700"/>
          </a:xfrm>
          <a:prstGeom prst="ellipse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9" name="Google Shape;319;p31"/>
          <p:cNvSpPr txBox="1"/>
          <p:nvPr/>
        </p:nvSpPr>
        <p:spPr>
          <a:xfrm>
            <a:off x="625175" y="1888550"/>
            <a:ext cx="3360900" cy="7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Data Noise Effect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5" name="Google Shape;32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1575" y="2613750"/>
            <a:ext cx="1522450" cy="137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9655" y="2707900"/>
            <a:ext cx="1408520" cy="1377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2"/>
          <p:cNvSpPr txBox="1"/>
          <p:nvPr>
            <p:ph type="title"/>
          </p:nvPr>
        </p:nvSpPr>
        <p:spPr>
          <a:xfrm>
            <a:off x="577050" y="6328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Tight Contours</a:t>
            </a:r>
            <a:endParaRPr/>
          </a:p>
        </p:txBody>
      </p:sp>
      <p:sp>
        <p:nvSpPr>
          <p:cNvPr id="328" name="Google Shape;328;p32"/>
          <p:cNvSpPr txBox="1"/>
          <p:nvPr/>
        </p:nvSpPr>
        <p:spPr>
          <a:xfrm>
            <a:off x="718850" y="1348225"/>
            <a:ext cx="46701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Remove Unwanted Contours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No Dilation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Threshold Contour Number of Points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9" name="Google Shape;329;p32"/>
          <p:cNvSpPr/>
          <p:nvPr/>
        </p:nvSpPr>
        <p:spPr>
          <a:xfrm>
            <a:off x="4195313" y="3124125"/>
            <a:ext cx="967500" cy="663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00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33"/>
          <p:cNvSpPr txBox="1"/>
          <p:nvPr>
            <p:ph type="title"/>
          </p:nvPr>
        </p:nvSpPr>
        <p:spPr>
          <a:xfrm>
            <a:off x="577050" y="6328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Reduction</a:t>
            </a:r>
            <a:endParaRPr/>
          </a:p>
        </p:txBody>
      </p:sp>
      <p:sp>
        <p:nvSpPr>
          <p:cNvPr id="336" name="Google Shape;336;p33"/>
          <p:cNvSpPr txBox="1"/>
          <p:nvPr/>
        </p:nvSpPr>
        <p:spPr>
          <a:xfrm>
            <a:off x="642650" y="1348225"/>
            <a:ext cx="31155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Point-to-Point ICP Registration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3"/>
          <p:cNvSpPr/>
          <p:nvPr/>
        </p:nvSpPr>
        <p:spPr>
          <a:xfrm>
            <a:off x="362825" y="3257550"/>
            <a:ext cx="911700" cy="7251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Scene</a:t>
            </a:r>
            <a:endParaRPr/>
          </a:p>
        </p:txBody>
      </p:sp>
      <p:sp>
        <p:nvSpPr>
          <p:cNvPr id="338" name="Google Shape;338;p33"/>
          <p:cNvSpPr/>
          <p:nvPr/>
        </p:nvSpPr>
        <p:spPr>
          <a:xfrm>
            <a:off x="1774625" y="2895025"/>
            <a:ext cx="1356000" cy="53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Cloud 1</a:t>
            </a:r>
            <a:endParaRPr/>
          </a:p>
        </p:txBody>
      </p:sp>
      <p:sp>
        <p:nvSpPr>
          <p:cNvPr id="339" name="Google Shape;339;p33"/>
          <p:cNvSpPr/>
          <p:nvPr/>
        </p:nvSpPr>
        <p:spPr>
          <a:xfrm>
            <a:off x="3630725" y="3423300"/>
            <a:ext cx="14847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ICP Registration</a:t>
            </a:r>
            <a:endParaRPr/>
          </a:p>
        </p:txBody>
      </p:sp>
      <p:cxnSp>
        <p:nvCxnSpPr>
          <p:cNvPr id="340" name="Google Shape;340;p33"/>
          <p:cNvCxnSpPr>
            <a:stCxn id="338" idx="1"/>
            <a:endCxn id="337" idx="0"/>
          </p:cNvCxnSpPr>
          <p:nvPr/>
        </p:nvCxnSpPr>
        <p:spPr>
          <a:xfrm flipH="1">
            <a:off x="1274525" y="3162625"/>
            <a:ext cx="500100" cy="457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33"/>
          <p:cNvCxnSpPr>
            <a:stCxn id="338" idx="3"/>
            <a:endCxn id="339" idx="1"/>
          </p:cNvCxnSpPr>
          <p:nvPr/>
        </p:nvCxnSpPr>
        <p:spPr>
          <a:xfrm>
            <a:off x="3130625" y="3162625"/>
            <a:ext cx="500100" cy="457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33"/>
          <p:cNvSpPr/>
          <p:nvPr/>
        </p:nvSpPr>
        <p:spPr>
          <a:xfrm>
            <a:off x="5562150" y="3257550"/>
            <a:ext cx="1484700" cy="725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Remove Ratio of Points with Large Distance</a:t>
            </a:r>
            <a:endParaRPr/>
          </a:p>
        </p:txBody>
      </p:sp>
      <p:sp>
        <p:nvSpPr>
          <p:cNvPr id="343" name="Google Shape;343;p33"/>
          <p:cNvSpPr/>
          <p:nvPr/>
        </p:nvSpPr>
        <p:spPr>
          <a:xfrm>
            <a:off x="7493575" y="3358000"/>
            <a:ext cx="1356000" cy="540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Cloud</a:t>
            </a:r>
            <a:endParaRPr/>
          </a:p>
        </p:txBody>
      </p:sp>
      <p:cxnSp>
        <p:nvCxnSpPr>
          <p:cNvPr id="344" name="Google Shape;344;p33"/>
          <p:cNvCxnSpPr>
            <a:stCxn id="342" idx="3"/>
            <a:endCxn id="343" idx="1"/>
          </p:cNvCxnSpPr>
          <p:nvPr/>
        </p:nvCxnSpPr>
        <p:spPr>
          <a:xfrm>
            <a:off x="7046850" y="3620100"/>
            <a:ext cx="4467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" name="Google Shape;345;p33"/>
          <p:cNvCxnSpPr>
            <a:stCxn id="339" idx="3"/>
            <a:endCxn id="342" idx="1"/>
          </p:cNvCxnSpPr>
          <p:nvPr/>
        </p:nvCxnSpPr>
        <p:spPr>
          <a:xfrm>
            <a:off x="5115425" y="3620100"/>
            <a:ext cx="446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6" name="Google Shape;34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5900" y="528300"/>
            <a:ext cx="1662675" cy="17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1587" y="568575"/>
            <a:ext cx="3444886" cy="1839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3"/>
          <p:cNvSpPr txBox="1"/>
          <p:nvPr/>
        </p:nvSpPr>
        <p:spPr>
          <a:xfrm>
            <a:off x="3878850" y="2058925"/>
            <a:ext cx="13560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Before Registration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p33"/>
          <p:cNvSpPr txBox="1"/>
          <p:nvPr/>
        </p:nvSpPr>
        <p:spPr>
          <a:xfrm>
            <a:off x="5707650" y="2058925"/>
            <a:ext cx="13560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After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Registration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33"/>
          <p:cNvSpPr txBox="1"/>
          <p:nvPr/>
        </p:nvSpPr>
        <p:spPr>
          <a:xfrm>
            <a:off x="7300975" y="2058925"/>
            <a:ext cx="1807800" cy="8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After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Removal of 15% mismatched points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33"/>
          <p:cNvSpPr/>
          <p:nvPr/>
        </p:nvSpPr>
        <p:spPr>
          <a:xfrm>
            <a:off x="1806900" y="3893100"/>
            <a:ext cx="1356000" cy="535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 Cloud 2</a:t>
            </a:r>
            <a:endParaRPr/>
          </a:p>
        </p:txBody>
      </p:sp>
      <p:cxnSp>
        <p:nvCxnSpPr>
          <p:cNvPr id="352" name="Google Shape;352;p33"/>
          <p:cNvCxnSpPr>
            <a:stCxn id="351" idx="1"/>
            <a:endCxn id="337" idx="0"/>
          </p:cNvCxnSpPr>
          <p:nvPr/>
        </p:nvCxnSpPr>
        <p:spPr>
          <a:xfrm rot="10800000">
            <a:off x="1274400" y="3620100"/>
            <a:ext cx="532500" cy="540600"/>
          </a:xfrm>
          <a:prstGeom prst="bentConnector3">
            <a:avLst>
              <a:gd fmla="val 499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33"/>
          <p:cNvCxnSpPr>
            <a:stCxn id="351" idx="3"/>
            <a:endCxn id="339" idx="1"/>
          </p:cNvCxnSpPr>
          <p:nvPr/>
        </p:nvCxnSpPr>
        <p:spPr>
          <a:xfrm flipH="1" rot="10800000">
            <a:off x="3162900" y="3620100"/>
            <a:ext cx="467700" cy="540600"/>
          </a:xfrm>
          <a:prstGeom prst="bentConnector3">
            <a:avLst>
              <a:gd fmla="val 5001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 txBox="1"/>
          <p:nvPr>
            <p:ph type="title"/>
          </p:nvPr>
        </p:nvSpPr>
        <p:spPr>
          <a:xfrm>
            <a:off x="577050" y="12462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0" name="Google Shape;140;p16"/>
          <p:cNvSpPr txBox="1"/>
          <p:nvPr>
            <p:ph idx="4294967295" type="subTitle"/>
          </p:nvPr>
        </p:nvSpPr>
        <p:spPr>
          <a:xfrm>
            <a:off x="4419600" y="1478975"/>
            <a:ext cx="4080000" cy="25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Project Definition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Requirements and Options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Workflow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Demonstration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FF"/>
                </a:solidFill>
              </a:rPr>
              <a:t>Conclusion</a:t>
            </a:r>
            <a:endParaRPr b="1" sz="2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141" name="Google Shape;141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9" name="Google Shape;359;p34"/>
          <p:cNvSpPr txBox="1"/>
          <p:nvPr>
            <p:ph type="title"/>
          </p:nvPr>
        </p:nvSpPr>
        <p:spPr>
          <a:xfrm>
            <a:off x="577050" y="632850"/>
            <a:ext cx="2980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Noise Reduction</a:t>
            </a:r>
            <a:endParaRPr/>
          </a:p>
        </p:txBody>
      </p:sp>
      <p:pic>
        <p:nvPicPr>
          <p:cNvPr id="360" name="Google Shape;3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4725" y="603050"/>
            <a:ext cx="3199040" cy="18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4"/>
          <p:cNvSpPr txBox="1"/>
          <p:nvPr/>
        </p:nvSpPr>
        <p:spPr>
          <a:xfrm>
            <a:off x="471800" y="1470850"/>
            <a:ext cx="5057400" cy="8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Input frame: Same scene taken separately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On average 70% Reduction of Kullback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Divergence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362" name="Google Shape;362;p34"/>
          <p:cNvGraphicFramePr/>
          <p:nvPr/>
        </p:nvGraphicFramePr>
        <p:xfrm>
          <a:off x="309575" y="2557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{1D6F1AA5-B689-461C-B705-917D1CB5CFD0}</a:tableStyleId>
              </a:tblPr>
              <a:tblGrid>
                <a:gridCol w="2190725"/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Hollow Gear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L-Shape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Small Gear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Small </a:t>
                      </a:r>
                      <a:r>
                        <a:rPr b="1" lang="en"/>
                        <a:t>Bar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Double-Row Gear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Large Gear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 gridSpan="7"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K</a:t>
                      </a:r>
                      <a:r>
                        <a:rPr lang="en">
                          <a:latin typeface="Lato"/>
                          <a:ea typeface="Lato"/>
                          <a:cs typeface="Lato"/>
                          <a:sym typeface="Lato"/>
                        </a:rPr>
                        <a:t>ullback Divergence</a:t>
                      </a:r>
                      <a:endParaRPr b="1"/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Without  Noise Reduction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0.044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0.072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0.034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0.017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With Noise Reduction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0.004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0.003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A999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0.006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8" name="Google Shape;368;p35"/>
          <p:cNvSpPr txBox="1"/>
          <p:nvPr>
            <p:ph type="title"/>
          </p:nvPr>
        </p:nvSpPr>
        <p:spPr>
          <a:xfrm>
            <a:off x="577050" y="632850"/>
            <a:ext cx="2980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Results</a:t>
            </a:r>
            <a:endParaRPr/>
          </a:p>
        </p:txBody>
      </p:sp>
      <p:pic>
        <p:nvPicPr>
          <p:cNvPr id="369" name="Google Shape;36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925" y="1265775"/>
            <a:ext cx="4038375" cy="1054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70" name="Google Shape;370;p35"/>
          <p:cNvGraphicFramePr/>
          <p:nvPr/>
        </p:nvGraphicFramePr>
        <p:xfrm>
          <a:off x="1854575" y="2724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{1D6F1AA5-B689-461C-B705-917D1CB5CFD0}</a:tableStyleId>
              </a:tblPr>
              <a:tblGrid>
                <a:gridCol w="1956575"/>
                <a:gridCol w="1956575"/>
                <a:gridCol w="19565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Total Number of Assembly Tests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Number of Correct 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Missing Object Inference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Number of Correct Merged Pair Inference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100 % correct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80 % correct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71" name="Google Shape;371;p35"/>
          <p:cNvSpPr txBox="1"/>
          <p:nvPr/>
        </p:nvSpPr>
        <p:spPr>
          <a:xfrm>
            <a:off x="607875" y="1402775"/>
            <a:ext cx="3127200" cy="1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Pre-assumption: 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The missing object is merged with another object at the same frame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6"/>
          <p:cNvSpPr txBox="1"/>
          <p:nvPr>
            <p:ph type="title"/>
          </p:nvPr>
        </p:nvSpPr>
        <p:spPr>
          <a:xfrm>
            <a:off x="425175" y="645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Assembly Sequence (1)</a:t>
            </a:r>
            <a:endParaRPr/>
          </a:p>
        </p:txBody>
      </p:sp>
      <p:sp>
        <p:nvSpPr>
          <p:cNvPr id="377" name="Google Shape;377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378" name="Google Shape;378;p36"/>
          <p:cNvSpPr txBox="1"/>
          <p:nvPr/>
        </p:nvSpPr>
        <p:spPr>
          <a:xfrm>
            <a:off x="2475375" y="1168050"/>
            <a:ext cx="87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79" name="Google Shape;3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650" y="1511525"/>
            <a:ext cx="1924125" cy="149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656" y="3254900"/>
            <a:ext cx="1971594" cy="149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36"/>
          <p:cNvSpPr txBox="1"/>
          <p:nvPr/>
        </p:nvSpPr>
        <p:spPr>
          <a:xfrm>
            <a:off x="2475375" y="2920650"/>
            <a:ext cx="87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 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2" name="Google Shape;382;p36"/>
          <p:cNvSpPr txBox="1"/>
          <p:nvPr/>
        </p:nvSpPr>
        <p:spPr>
          <a:xfrm>
            <a:off x="5579625" y="1168050"/>
            <a:ext cx="1416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Missing Object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3" name="Google Shape;383;p36"/>
          <p:cNvSpPr txBox="1"/>
          <p:nvPr/>
        </p:nvSpPr>
        <p:spPr>
          <a:xfrm>
            <a:off x="5675775" y="2920650"/>
            <a:ext cx="122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Merged Pair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84" name="Google Shape;38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1296" y="3254900"/>
            <a:ext cx="1993267" cy="149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2138" y="1496415"/>
            <a:ext cx="1971600" cy="1525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7"/>
          <p:cNvSpPr txBox="1"/>
          <p:nvPr>
            <p:ph type="title"/>
          </p:nvPr>
        </p:nvSpPr>
        <p:spPr>
          <a:xfrm>
            <a:off x="425175" y="645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Assembly Sequence (2)</a:t>
            </a:r>
            <a:endParaRPr/>
          </a:p>
        </p:txBody>
      </p:sp>
      <p:sp>
        <p:nvSpPr>
          <p:cNvPr id="391" name="Google Shape;391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392" name="Google Shape;392;p37"/>
          <p:cNvSpPr txBox="1"/>
          <p:nvPr/>
        </p:nvSpPr>
        <p:spPr>
          <a:xfrm>
            <a:off x="2475375" y="1168050"/>
            <a:ext cx="87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3" name="Google Shape;3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656" y="1502300"/>
            <a:ext cx="1971594" cy="1494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7"/>
          <p:cNvSpPr txBox="1"/>
          <p:nvPr/>
        </p:nvSpPr>
        <p:spPr>
          <a:xfrm>
            <a:off x="2475375" y="2920650"/>
            <a:ext cx="87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 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37"/>
          <p:cNvSpPr txBox="1"/>
          <p:nvPr/>
        </p:nvSpPr>
        <p:spPr>
          <a:xfrm>
            <a:off x="5579625" y="1168050"/>
            <a:ext cx="1416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Missing Object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37"/>
          <p:cNvSpPr txBox="1"/>
          <p:nvPr/>
        </p:nvSpPr>
        <p:spPr>
          <a:xfrm>
            <a:off x="5675775" y="2920650"/>
            <a:ext cx="122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Merged Pair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97" name="Google Shape;39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650" y="3237652"/>
            <a:ext cx="1971600" cy="152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2150" y="3250175"/>
            <a:ext cx="1979900" cy="1555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7975" y="1527372"/>
            <a:ext cx="1979900" cy="1451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8"/>
          <p:cNvSpPr txBox="1"/>
          <p:nvPr>
            <p:ph type="title"/>
          </p:nvPr>
        </p:nvSpPr>
        <p:spPr>
          <a:xfrm>
            <a:off x="425175" y="645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Assembly Sequence (3)</a:t>
            </a:r>
            <a:endParaRPr/>
          </a:p>
        </p:txBody>
      </p:sp>
      <p:sp>
        <p:nvSpPr>
          <p:cNvPr id="405" name="Google Shape;405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406" name="Google Shape;406;p38"/>
          <p:cNvSpPr txBox="1"/>
          <p:nvPr/>
        </p:nvSpPr>
        <p:spPr>
          <a:xfrm>
            <a:off x="2475375" y="1168050"/>
            <a:ext cx="87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38"/>
          <p:cNvSpPr txBox="1"/>
          <p:nvPr/>
        </p:nvSpPr>
        <p:spPr>
          <a:xfrm>
            <a:off x="2475375" y="2920650"/>
            <a:ext cx="87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 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38"/>
          <p:cNvSpPr txBox="1"/>
          <p:nvPr/>
        </p:nvSpPr>
        <p:spPr>
          <a:xfrm>
            <a:off x="5579625" y="1168050"/>
            <a:ext cx="1416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Missing Object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38"/>
          <p:cNvSpPr txBox="1"/>
          <p:nvPr/>
        </p:nvSpPr>
        <p:spPr>
          <a:xfrm>
            <a:off x="5675775" y="2920650"/>
            <a:ext cx="122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Merged Pair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0" name="Google Shape;4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650" y="1485052"/>
            <a:ext cx="1971600" cy="1529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6300" y="1481375"/>
            <a:ext cx="1971600" cy="15368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8650" y="3264440"/>
            <a:ext cx="1971600" cy="1527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6297" y="3269685"/>
            <a:ext cx="1971600" cy="1516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9"/>
          <p:cNvSpPr txBox="1"/>
          <p:nvPr>
            <p:ph type="title"/>
          </p:nvPr>
        </p:nvSpPr>
        <p:spPr>
          <a:xfrm>
            <a:off x="425175" y="645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Assembly Sequence (4)</a:t>
            </a:r>
            <a:endParaRPr/>
          </a:p>
        </p:txBody>
      </p:sp>
      <p:sp>
        <p:nvSpPr>
          <p:cNvPr id="419" name="Google Shape;419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420" name="Google Shape;420;p39"/>
          <p:cNvSpPr txBox="1"/>
          <p:nvPr/>
        </p:nvSpPr>
        <p:spPr>
          <a:xfrm>
            <a:off x="2475375" y="1168050"/>
            <a:ext cx="87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p39"/>
          <p:cNvSpPr txBox="1"/>
          <p:nvPr/>
        </p:nvSpPr>
        <p:spPr>
          <a:xfrm>
            <a:off x="2475375" y="2996850"/>
            <a:ext cx="87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 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2" name="Google Shape;422;p39"/>
          <p:cNvSpPr txBox="1"/>
          <p:nvPr/>
        </p:nvSpPr>
        <p:spPr>
          <a:xfrm>
            <a:off x="5579625" y="1168050"/>
            <a:ext cx="1416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Missing Object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3" name="Google Shape;423;p39"/>
          <p:cNvSpPr txBox="1"/>
          <p:nvPr/>
        </p:nvSpPr>
        <p:spPr>
          <a:xfrm>
            <a:off x="5675775" y="2996850"/>
            <a:ext cx="122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Merged Pair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24" name="Google Shape;4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25" y="1486228"/>
            <a:ext cx="1971600" cy="1527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5400" y="1472375"/>
            <a:ext cx="1971600" cy="1550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5400" y="3317300"/>
            <a:ext cx="1971641" cy="15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25025" y="3314250"/>
            <a:ext cx="2018745" cy="15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0"/>
          <p:cNvSpPr txBox="1"/>
          <p:nvPr>
            <p:ph type="title"/>
          </p:nvPr>
        </p:nvSpPr>
        <p:spPr>
          <a:xfrm>
            <a:off x="425175" y="6450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Demonstration: Assembly Sequence (5)</a:t>
            </a:r>
            <a:endParaRPr/>
          </a:p>
        </p:txBody>
      </p:sp>
      <p:sp>
        <p:nvSpPr>
          <p:cNvPr id="433" name="Google Shape;433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434" name="Google Shape;434;p40"/>
          <p:cNvSpPr txBox="1"/>
          <p:nvPr/>
        </p:nvSpPr>
        <p:spPr>
          <a:xfrm>
            <a:off x="2475375" y="1168050"/>
            <a:ext cx="87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 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p40"/>
          <p:cNvSpPr txBox="1"/>
          <p:nvPr/>
        </p:nvSpPr>
        <p:spPr>
          <a:xfrm>
            <a:off x="2475375" y="2996850"/>
            <a:ext cx="870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Source 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6" name="Google Shape;436;p40"/>
          <p:cNvSpPr txBox="1"/>
          <p:nvPr/>
        </p:nvSpPr>
        <p:spPr>
          <a:xfrm>
            <a:off x="5579625" y="1168050"/>
            <a:ext cx="1416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Missing Object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7" name="Google Shape;437;p40"/>
          <p:cNvSpPr txBox="1"/>
          <p:nvPr/>
        </p:nvSpPr>
        <p:spPr>
          <a:xfrm>
            <a:off x="5675775" y="2996850"/>
            <a:ext cx="122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Merged Pair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38" name="Google Shape;43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5025" y="1485450"/>
            <a:ext cx="2018745" cy="15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5025" y="3282995"/>
            <a:ext cx="2018750" cy="1563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5400" y="3313245"/>
            <a:ext cx="1971600" cy="1518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86650" y="1503250"/>
            <a:ext cx="2018750" cy="15511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1"/>
          <p:cNvSpPr txBox="1"/>
          <p:nvPr>
            <p:ph type="title"/>
          </p:nvPr>
        </p:nvSpPr>
        <p:spPr>
          <a:xfrm>
            <a:off x="577050" y="12424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47" name="Google Shape;447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448" name="Google Shape;448;p41"/>
          <p:cNvSpPr txBox="1"/>
          <p:nvPr/>
        </p:nvSpPr>
        <p:spPr>
          <a:xfrm>
            <a:off x="729450" y="2413300"/>
            <a:ext cx="7792800" cy="11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Detection of number of objects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Detection of missing object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Inference of sequence of merged pair of objects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2"/>
          <p:cNvSpPr txBox="1"/>
          <p:nvPr>
            <p:ph type="title"/>
          </p:nvPr>
        </p:nvSpPr>
        <p:spPr>
          <a:xfrm>
            <a:off x="577050" y="12424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454" name="Google Shape;454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455" name="Google Shape;455;p42"/>
          <p:cNvSpPr txBox="1"/>
          <p:nvPr/>
        </p:nvSpPr>
        <p:spPr>
          <a:xfrm>
            <a:off x="729450" y="2413300"/>
            <a:ext cx="7792800" cy="11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Inference of the position of the merged object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Increase the speed of inference</a:t>
            </a:r>
            <a:endParaRPr sz="2000">
              <a:latin typeface="Lato"/>
              <a:ea typeface="Lato"/>
              <a:cs typeface="Lato"/>
              <a:sym typeface="La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</a:pPr>
            <a:r>
              <a:rPr lang="en" sz="2000">
                <a:latin typeface="Lato"/>
                <a:ea typeface="Lato"/>
                <a:cs typeface="Lato"/>
                <a:sym typeface="Lato"/>
              </a:rPr>
              <a:t>Make system more robust to the input</a:t>
            </a:r>
            <a:endParaRPr sz="2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34F5C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3"/>
          <p:cNvSpPr txBox="1"/>
          <p:nvPr>
            <p:ph type="title"/>
          </p:nvPr>
        </p:nvSpPr>
        <p:spPr>
          <a:xfrm>
            <a:off x="10342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Attention.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461" name="Google Shape;461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7"/>
          <p:cNvSpPr txBox="1"/>
          <p:nvPr>
            <p:ph type="title"/>
          </p:nvPr>
        </p:nvSpPr>
        <p:spPr>
          <a:xfrm>
            <a:off x="425200" y="12424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Definition</a:t>
            </a:r>
            <a:endParaRPr/>
          </a:p>
        </p:txBody>
      </p:sp>
      <p:sp>
        <p:nvSpPr>
          <p:cNvPr id="147" name="Google Shape;147;p1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7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17"/>
          <p:cNvSpPr/>
          <p:nvPr/>
        </p:nvSpPr>
        <p:spPr>
          <a:xfrm>
            <a:off x="5001484" y="812078"/>
            <a:ext cx="3501300" cy="3501300"/>
          </a:xfrm>
          <a:prstGeom prst="ellipse">
            <a:avLst/>
          </a:prstGeom>
          <a:solidFill>
            <a:srgbClr val="EDA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" name="Google Shape;150;p17"/>
          <p:cNvGrpSpPr/>
          <p:nvPr/>
        </p:nvGrpSpPr>
        <p:grpSpPr>
          <a:xfrm>
            <a:off x="5669176" y="414352"/>
            <a:ext cx="2166000" cy="2166000"/>
            <a:chOff x="3611776" y="414352"/>
            <a:chExt cx="2166000" cy="2166000"/>
          </a:xfrm>
        </p:grpSpPr>
        <p:sp>
          <p:nvSpPr>
            <p:cNvPr id="151" name="Google Shape;151;p17"/>
            <p:cNvSpPr/>
            <p:nvPr/>
          </p:nvSpPr>
          <p:spPr>
            <a:xfrm>
              <a:off x="3611776" y="414352"/>
              <a:ext cx="2166000" cy="2166000"/>
            </a:xfrm>
            <a:prstGeom prst="ellipse">
              <a:avLst/>
            </a:prstGeom>
            <a:solidFill>
              <a:srgbClr val="D8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7"/>
            <p:cNvSpPr txBox="1"/>
            <p:nvPr/>
          </p:nvSpPr>
          <p:spPr>
            <a:xfrm>
              <a:off x="3967546" y="1027503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Unsupervised Learning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3" name="Google Shape;153;p17"/>
          <p:cNvGrpSpPr/>
          <p:nvPr/>
        </p:nvGrpSpPr>
        <p:grpSpPr>
          <a:xfrm>
            <a:off x="6619658" y="2032864"/>
            <a:ext cx="2166000" cy="2166000"/>
            <a:chOff x="4562258" y="2032864"/>
            <a:chExt cx="2166000" cy="2166000"/>
          </a:xfrm>
        </p:grpSpPr>
        <p:sp>
          <p:nvSpPr>
            <p:cNvPr id="154" name="Google Shape;154;p17"/>
            <p:cNvSpPr/>
            <p:nvPr/>
          </p:nvSpPr>
          <p:spPr>
            <a:xfrm>
              <a:off x="4562258" y="2032864"/>
              <a:ext cx="2166000" cy="2166000"/>
            </a:xfrm>
            <a:prstGeom prst="ellipse">
              <a:avLst/>
            </a:prstGeom>
            <a:solidFill>
              <a:srgbClr val="B02C2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7"/>
            <p:cNvSpPr txBox="1"/>
            <p:nvPr/>
          </p:nvSpPr>
          <p:spPr>
            <a:xfrm>
              <a:off x="5079846" y="2834728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Computer Vision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56" name="Google Shape;156;p17"/>
          <p:cNvGrpSpPr/>
          <p:nvPr/>
        </p:nvGrpSpPr>
        <p:grpSpPr>
          <a:xfrm>
            <a:off x="4760276" y="2032864"/>
            <a:ext cx="2166000" cy="2166000"/>
            <a:chOff x="2702876" y="2032864"/>
            <a:chExt cx="2166000" cy="2166000"/>
          </a:xfrm>
        </p:grpSpPr>
        <p:sp>
          <p:nvSpPr>
            <p:cNvPr id="157" name="Google Shape;157;p17"/>
            <p:cNvSpPr/>
            <p:nvPr/>
          </p:nvSpPr>
          <p:spPr>
            <a:xfrm>
              <a:off x="2702876" y="2032864"/>
              <a:ext cx="2166000" cy="2166000"/>
            </a:xfrm>
            <a:prstGeom prst="ellipse">
              <a:avLst/>
            </a:prstGeom>
            <a:solidFill>
              <a:srgbClr val="80201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7"/>
            <p:cNvSpPr txBox="1"/>
            <p:nvPr/>
          </p:nvSpPr>
          <p:spPr>
            <a:xfrm>
              <a:off x="2855281" y="2834728"/>
              <a:ext cx="14961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Processing</a:t>
              </a:r>
              <a:endParaRPr b="1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59" name="Google Shape;159;p17"/>
          <p:cNvSpPr/>
          <p:nvPr/>
        </p:nvSpPr>
        <p:spPr>
          <a:xfrm>
            <a:off x="6142080" y="1946241"/>
            <a:ext cx="1225800" cy="1225800"/>
          </a:xfrm>
          <a:prstGeom prst="ellipse">
            <a:avLst/>
          </a:prstGeom>
          <a:solidFill>
            <a:srgbClr val="EDA29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7"/>
          <p:cNvSpPr txBox="1"/>
          <p:nvPr/>
        </p:nvSpPr>
        <p:spPr>
          <a:xfrm>
            <a:off x="6108725" y="2213525"/>
            <a:ext cx="12894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Inferring Assembly</a:t>
            </a:r>
            <a:endParaRPr b="1"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4"/>
          <p:cNvSpPr txBox="1"/>
          <p:nvPr>
            <p:ph type="title"/>
          </p:nvPr>
        </p:nvSpPr>
        <p:spPr>
          <a:xfrm>
            <a:off x="500850" y="1242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67" name="Google Shape;467;p44"/>
          <p:cNvSpPr txBox="1"/>
          <p:nvPr>
            <p:ph idx="1" type="body"/>
          </p:nvPr>
        </p:nvSpPr>
        <p:spPr>
          <a:xfrm>
            <a:off x="727650" y="1865425"/>
            <a:ext cx="7688700" cy="27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[1]	Oleksandr Semeniuta, Sebastian Dransfeld, Petter Falkman; </a:t>
            </a:r>
            <a:r>
              <a:rPr i="1" lang="en">
                <a:solidFill>
                  <a:schemeClr val="accent5"/>
                </a:solidFill>
              </a:rPr>
              <a:t>Vision-based robotic system for picking and inspection of small automotive components</a:t>
            </a:r>
            <a:r>
              <a:rPr lang="en">
                <a:solidFill>
                  <a:schemeClr val="accent5"/>
                </a:solidFill>
              </a:rPr>
              <a:t>; IEEE International Conference on Automation Science and Engineering, 2016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[2]	David A. Duque, Flavio A. Prieto, Jose G. Hoyos; </a:t>
            </a:r>
            <a:r>
              <a:rPr i="1" lang="en">
                <a:solidFill>
                  <a:schemeClr val="accent5"/>
                </a:solidFill>
              </a:rPr>
              <a:t>Trajectory generation for robotic assembly operations using learning by demonstration</a:t>
            </a:r>
            <a:r>
              <a:rPr lang="en">
                <a:solidFill>
                  <a:schemeClr val="accent5"/>
                </a:solidFill>
              </a:rPr>
              <a:t>; Robotics and Computer Integrated Manufacturing; 2018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[3]	Oleksandr Semeniuta, Sebastian Dransfeld, Kristian Martinsen, Petter Falkman; </a:t>
            </a:r>
            <a:r>
              <a:rPr i="1" lang="en">
                <a:solidFill>
                  <a:schemeClr val="accent5"/>
                </a:solidFill>
              </a:rPr>
              <a:t>Towards increased intelligence and automatic improvement in industrial vision systems</a:t>
            </a:r>
            <a:r>
              <a:rPr lang="en">
                <a:solidFill>
                  <a:schemeClr val="accent5"/>
                </a:solidFill>
              </a:rPr>
              <a:t>; 11th CIRP Conference on Intelligent Computation in Manufacturing Engineering; 2017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[4]	Sergey Levine, Chelsea Finn, Trevor Darrell, Pieter Abbeel; </a:t>
            </a:r>
            <a:r>
              <a:rPr i="1" lang="en">
                <a:solidFill>
                  <a:schemeClr val="accent5"/>
                </a:solidFill>
              </a:rPr>
              <a:t>End-to-End Training of Deep Visuomotor Policies</a:t>
            </a:r>
            <a:r>
              <a:rPr lang="en">
                <a:solidFill>
                  <a:schemeClr val="accent5"/>
                </a:solidFill>
              </a:rPr>
              <a:t>; Journal of Machine Learning Research; 2016</a:t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68" name="Google Shape;468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5"/>
          <p:cNvSpPr txBox="1"/>
          <p:nvPr>
            <p:ph type="title"/>
          </p:nvPr>
        </p:nvSpPr>
        <p:spPr>
          <a:xfrm>
            <a:off x="424650" y="632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74" name="Google Shape;474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5" name="Google Shape;4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735673"/>
            <a:ext cx="8991600" cy="2476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46"/>
          <p:cNvPicPr preferRelativeResize="0"/>
          <p:nvPr/>
        </p:nvPicPr>
        <p:blipFill rotWithShape="1">
          <a:blip r:embed="rId3">
            <a:alphaModFix/>
          </a:blip>
          <a:srcRect b="26712" l="18234" r="24135" t="21317"/>
          <a:stretch/>
        </p:blipFill>
        <p:spPr>
          <a:xfrm>
            <a:off x="5864950" y="1305625"/>
            <a:ext cx="2167025" cy="19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 txBox="1"/>
          <p:nvPr>
            <p:ph type="title"/>
          </p:nvPr>
        </p:nvSpPr>
        <p:spPr>
          <a:xfrm>
            <a:off x="424650" y="1242450"/>
            <a:ext cx="2013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Art</a:t>
            </a:r>
            <a:endParaRPr/>
          </a:p>
        </p:txBody>
      </p:sp>
      <p:sp>
        <p:nvSpPr>
          <p:cNvPr id="482" name="Google Shape;482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3" name="Google Shape;483;p46"/>
          <p:cNvSpPr txBox="1"/>
          <p:nvPr/>
        </p:nvSpPr>
        <p:spPr>
          <a:xfrm>
            <a:off x="457200" y="1913825"/>
            <a:ext cx="7587600" cy="26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Goal: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  star-washer pose estimation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Workflow: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Identify Star-washer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Cartesian-to-polar transformation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Segmentation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Supervised machine learning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4" name="Google Shape;484;p46"/>
          <p:cNvSpPr txBox="1"/>
          <p:nvPr/>
        </p:nvSpPr>
        <p:spPr>
          <a:xfrm>
            <a:off x="457200" y="4253050"/>
            <a:ext cx="49404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Lato"/>
                <a:ea typeface="Lato"/>
                <a:cs typeface="Lato"/>
                <a:sym typeface="Lato"/>
              </a:rPr>
              <a:t>Vision-based robotic system for picking and inspection of small automotive components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by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Semeniuta et al.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 [1]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p46"/>
          <p:cNvSpPr txBox="1"/>
          <p:nvPr/>
        </p:nvSpPr>
        <p:spPr>
          <a:xfrm>
            <a:off x="5245200" y="3199325"/>
            <a:ext cx="36780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Semeniuta et al.; </a:t>
            </a:r>
            <a:r>
              <a:rPr i="1" lang="en" sz="1000">
                <a:latin typeface="Lato"/>
                <a:ea typeface="Lato"/>
                <a:cs typeface="Lato"/>
                <a:sym typeface="Lato"/>
              </a:rPr>
              <a:t>Vision-based robotic system for picking and inspection of small automotive components</a:t>
            </a:r>
            <a:endParaRPr sz="1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7"/>
          <p:cNvSpPr txBox="1"/>
          <p:nvPr>
            <p:ph type="title"/>
          </p:nvPr>
        </p:nvSpPr>
        <p:spPr>
          <a:xfrm>
            <a:off x="434375" y="12292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of Art cont.</a:t>
            </a:r>
            <a:endParaRPr/>
          </a:p>
        </p:txBody>
      </p:sp>
      <p:sp>
        <p:nvSpPr>
          <p:cNvPr id="491" name="Google Shape;491;p4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2" name="Google Shape;49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425" y="768138"/>
            <a:ext cx="5572125" cy="16097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7"/>
          <p:cNvSpPr txBox="1"/>
          <p:nvPr/>
        </p:nvSpPr>
        <p:spPr>
          <a:xfrm>
            <a:off x="358775" y="2800525"/>
            <a:ext cx="31704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Kinect sensor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Training TP-GMM model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Lato"/>
              <a:buChar char="●"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Object Detection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4" name="Google Shape;494;p47"/>
          <p:cNvSpPr txBox="1"/>
          <p:nvPr/>
        </p:nvSpPr>
        <p:spPr>
          <a:xfrm>
            <a:off x="474250" y="4221850"/>
            <a:ext cx="49377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i="1" lang="en" sz="1200">
                <a:latin typeface="Lato"/>
                <a:ea typeface="Lato"/>
                <a:cs typeface="Lato"/>
                <a:sym typeface="Lato"/>
              </a:rPr>
              <a:t>Trajectory generation for robotic assembly operations using learning by demonstration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by</a:t>
            </a:r>
            <a:r>
              <a:rPr i="1" lang="en" sz="1200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latin typeface="Lato"/>
                <a:ea typeface="Lato"/>
                <a:cs typeface="Lato"/>
                <a:sym typeface="Lato"/>
              </a:rPr>
              <a:t>Duque et al. [2]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495;p47"/>
          <p:cNvSpPr txBox="1"/>
          <p:nvPr/>
        </p:nvSpPr>
        <p:spPr>
          <a:xfrm>
            <a:off x="3369900" y="2392400"/>
            <a:ext cx="5629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Duque et al.; </a:t>
            </a:r>
            <a:r>
              <a:rPr i="1" lang="en" sz="1000">
                <a:latin typeface="Lato"/>
                <a:ea typeface="Lato"/>
                <a:cs typeface="Lato"/>
                <a:sym typeface="Lato"/>
              </a:rPr>
              <a:t>Trajectory generation for robotic assembly operations using learning by demonstration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6775" y="1849038"/>
            <a:ext cx="3583568" cy="2687661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8"/>
          <p:cNvSpPr txBox="1"/>
          <p:nvPr>
            <p:ph type="title"/>
          </p:nvPr>
        </p:nvSpPr>
        <p:spPr>
          <a:xfrm>
            <a:off x="500850" y="12424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Initial Conditions</a:t>
            </a:r>
            <a:endParaRPr/>
          </a:p>
        </p:txBody>
      </p:sp>
      <p:sp>
        <p:nvSpPr>
          <p:cNvPr id="502" name="Google Shape;502;p4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48"/>
          <p:cNvSpPr txBox="1"/>
          <p:nvPr/>
        </p:nvSpPr>
        <p:spPr>
          <a:xfrm>
            <a:off x="697675" y="865550"/>
            <a:ext cx="15606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Workflow cont.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04" name="Google Shape;50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2899" y="3588150"/>
            <a:ext cx="677451" cy="8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8"/>
          <p:cNvPicPr preferRelativeResize="0"/>
          <p:nvPr/>
        </p:nvPicPr>
        <p:blipFill rotWithShape="1">
          <a:blip r:embed="rId5">
            <a:alphaModFix/>
          </a:blip>
          <a:srcRect b="29962" l="3337" r="51919" t="0"/>
          <a:stretch/>
        </p:blipFill>
        <p:spPr>
          <a:xfrm>
            <a:off x="5954226" y="3889125"/>
            <a:ext cx="116345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8725" y="1664000"/>
            <a:ext cx="2306125" cy="150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9"/>
          <p:cNvSpPr txBox="1"/>
          <p:nvPr>
            <p:ph type="title"/>
          </p:nvPr>
        </p:nvSpPr>
        <p:spPr>
          <a:xfrm>
            <a:off x="577050" y="6328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Inferring Assembled Objects</a:t>
            </a:r>
            <a:endParaRPr/>
          </a:p>
        </p:txBody>
      </p:sp>
      <p:sp>
        <p:nvSpPr>
          <p:cNvPr id="512" name="Google Shape;512;p4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3" name="Google Shape;51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50" y="2129950"/>
            <a:ext cx="3782775" cy="1988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2753" y="2129950"/>
            <a:ext cx="3926522" cy="19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9"/>
          <p:cNvSpPr txBox="1"/>
          <p:nvPr/>
        </p:nvSpPr>
        <p:spPr>
          <a:xfrm>
            <a:off x="648075" y="1321225"/>
            <a:ext cx="25215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Initial scenario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0"/>
          <p:cNvSpPr txBox="1"/>
          <p:nvPr>
            <p:ph type="title"/>
          </p:nvPr>
        </p:nvSpPr>
        <p:spPr>
          <a:xfrm>
            <a:off x="500850" y="12424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Inferring Assembled Objects cont.</a:t>
            </a:r>
            <a:endParaRPr/>
          </a:p>
        </p:txBody>
      </p:sp>
      <p:sp>
        <p:nvSpPr>
          <p:cNvPr id="521" name="Google Shape;521;p5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2" name="Google Shape;522;p50"/>
          <p:cNvSpPr txBox="1"/>
          <p:nvPr/>
        </p:nvSpPr>
        <p:spPr>
          <a:xfrm>
            <a:off x="697675" y="865550"/>
            <a:ext cx="15606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Workflow cont.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23" name="Google Shape;52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500" y="1716913"/>
            <a:ext cx="3997641" cy="306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" y="2158650"/>
            <a:ext cx="371475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0" name="Google Shape;530;p51"/>
          <p:cNvSpPr txBox="1"/>
          <p:nvPr>
            <p:ph type="title"/>
          </p:nvPr>
        </p:nvSpPr>
        <p:spPr>
          <a:xfrm>
            <a:off x="424650" y="556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Point-to-Point Registration</a:t>
            </a:r>
            <a:endParaRPr/>
          </a:p>
        </p:txBody>
      </p:sp>
      <p:pic>
        <p:nvPicPr>
          <p:cNvPr id="531" name="Google Shape;53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8274" y="756700"/>
            <a:ext cx="2491775" cy="142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51"/>
          <p:cNvSpPr txBox="1"/>
          <p:nvPr/>
        </p:nvSpPr>
        <p:spPr>
          <a:xfrm>
            <a:off x="6827163" y="2178150"/>
            <a:ext cx="113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Input frame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533" name="Google Shape;533;p51"/>
          <p:cNvGraphicFramePr/>
          <p:nvPr/>
        </p:nvGraphicFramePr>
        <p:xfrm>
          <a:off x="309575" y="286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{1D6F1AA5-B689-461C-B705-917D1CB5CFD0}</a:tableStyleId>
              </a:tblPr>
              <a:tblGrid>
                <a:gridCol w="2190725"/>
                <a:gridCol w="904875"/>
                <a:gridCol w="904875"/>
                <a:gridCol w="904875"/>
                <a:gridCol w="904875"/>
                <a:gridCol w="904875"/>
                <a:gridCol w="904875"/>
                <a:gridCol w="904875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Small Bar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Hollow Gear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L-Shape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Small Gear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Bar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Double-Row Gear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Large Gear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Without  Noise Reduction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0.007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0.072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0.034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50"/>
                        <a:t>0.017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With Noise Reduction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50"/>
                        <a:t>0.004</a:t>
                      </a:r>
                      <a:endParaRPr sz="145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0.11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0.002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729450" y="8614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200"/>
              <a:t>Motivation</a:t>
            </a:r>
            <a:endParaRPr b="0" sz="1200"/>
          </a:p>
        </p:txBody>
      </p:sp>
      <p:sp>
        <p:nvSpPr>
          <p:cNvPr id="166" name="Google Shape;166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167" name="Google Shape;167;p18"/>
          <p:cNvSpPr txBox="1"/>
          <p:nvPr/>
        </p:nvSpPr>
        <p:spPr>
          <a:xfrm>
            <a:off x="481000" y="1190575"/>
            <a:ext cx="6357600" cy="7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Lato"/>
                <a:ea typeface="Lato"/>
                <a:cs typeface="Lato"/>
                <a:sym typeface="Lato"/>
              </a:rPr>
              <a:t>Vision Guided Assembly Robots</a:t>
            </a:r>
            <a:endParaRPr b="1" sz="26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489700" y="2045500"/>
            <a:ext cx="4158600" cy="15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SzPts val="1600"/>
              <a:buFont typeface="Lora"/>
              <a:buChar char="●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N</a:t>
            </a:r>
            <a:r>
              <a:rPr lang="en" sz="1600">
                <a:latin typeface="Lora"/>
                <a:ea typeface="Lora"/>
                <a:cs typeface="Lora"/>
                <a:sym typeface="Lora"/>
              </a:rPr>
              <a:t>on-repetitive production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●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Less mechanical set up </a:t>
            </a:r>
            <a:endParaRPr sz="1600">
              <a:latin typeface="Lora"/>
              <a:ea typeface="Lora"/>
              <a:cs typeface="Lora"/>
              <a:sym typeface="Lora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Lora"/>
              <a:buChar char="●"/>
            </a:pPr>
            <a:r>
              <a:rPr lang="en" sz="1600">
                <a:latin typeface="Lora"/>
                <a:ea typeface="Lora"/>
                <a:cs typeface="Lora"/>
                <a:sym typeface="Lora"/>
              </a:rPr>
              <a:t>Arbitrary initial position and orientation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" name="Google Shape;16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075" y="1990850"/>
            <a:ext cx="4299077" cy="143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 txBox="1"/>
          <p:nvPr/>
        </p:nvSpPr>
        <p:spPr>
          <a:xfrm>
            <a:off x="4639275" y="3362425"/>
            <a:ext cx="4178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ora"/>
                <a:ea typeface="Lora"/>
                <a:cs typeface="Lora"/>
                <a:sym typeface="Lora"/>
              </a:rPr>
              <a:t>Robotic assembly automation; KRANENDONK</a:t>
            </a:r>
            <a:r>
              <a:rPr lang="en" sz="1000"/>
              <a:t>; </a:t>
            </a:r>
            <a:r>
              <a:rPr lang="en" sz="1000">
                <a:latin typeface="Lato"/>
                <a:ea typeface="Lato"/>
                <a:cs typeface="Lato"/>
                <a:sym typeface="Lato"/>
              </a:rPr>
              <a:t>https://www.kranendonk.com/sites/default/files/styles/full_width_images/public/robotic_beam_assembly-kranendonk.jpg?itok=8q_ujAxn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/>
          <p:nvPr>
            <p:ph type="title"/>
          </p:nvPr>
        </p:nvSpPr>
        <p:spPr>
          <a:xfrm>
            <a:off x="424650" y="12424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76" name="Google Shape;176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7" name="Google Shape;177;p19"/>
          <p:cNvGrpSpPr/>
          <p:nvPr/>
        </p:nvGrpSpPr>
        <p:grpSpPr>
          <a:xfrm>
            <a:off x="5464684" y="2029128"/>
            <a:ext cx="2382019" cy="2382019"/>
            <a:chOff x="4455905" y="1644751"/>
            <a:chExt cx="1854000" cy="1854000"/>
          </a:xfrm>
        </p:grpSpPr>
        <p:sp>
          <p:nvSpPr>
            <p:cNvPr id="178" name="Google Shape;178;p19"/>
            <p:cNvSpPr/>
            <p:nvPr/>
          </p:nvSpPr>
          <p:spPr>
            <a:xfrm>
              <a:off x="4455905" y="1644751"/>
              <a:ext cx="1854000" cy="1854000"/>
            </a:xfrm>
            <a:prstGeom prst="ellipse">
              <a:avLst/>
            </a:prstGeom>
            <a:solidFill>
              <a:srgbClr val="FFD966"/>
            </a:solidFill>
            <a:ln cap="flat" cmpd="sng" w="2857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9"/>
            <p:cNvSpPr txBox="1"/>
            <p:nvPr/>
          </p:nvSpPr>
          <p:spPr>
            <a:xfrm>
              <a:off x="4705003" y="2244900"/>
              <a:ext cx="15456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980000"/>
                  </a:solidFill>
                  <a:latin typeface="Roboto"/>
                  <a:ea typeface="Roboto"/>
                  <a:cs typeface="Roboto"/>
                  <a:sym typeface="Roboto"/>
                </a:rPr>
                <a:t>Machine Learning Tool</a:t>
              </a:r>
              <a:endParaRPr b="1" sz="20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0" name="Google Shape;180;p19"/>
          <p:cNvGrpSpPr/>
          <p:nvPr/>
        </p:nvGrpSpPr>
        <p:grpSpPr>
          <a:xfrm>
            <a:off x="3380992" y="2029142"/>
            <a:ext cx="2382019" cy="2382019"/>
            <a:chOff x="2834102" y="1644762"/>
            <a:chExt cx="1854000" cy="1854000"/>
          </a:xfrm>
        </p:grpSpPr>
        <p:sp>
          <p:nvSpPr>
            <p:cNvPr id="181" name="Google Shape;181;p19"/>
            <p:cNvSpPr/>
            <p:nvPr/>
          </p:nvSpPr>
          <p:spPr>
            <a:xfrm>
              <a:off x="2834102" y="1644762"/>
              <a:ext cx="1854000" cy="1854000"/>
            </a:xfrm>
            <a:prstGeom prst="ellipse">
              <a:avLst/>
            </a:prstGeom>
            <a:solidFill>
              <a:srgbClr val="FFD966"/>
            </a:solidFill>
            <a:ln cap="flat" cmpd="sng" w="2857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9"/>
            <p:cNvSpPr txBox="1"/>
            <p:nvPr/>
          </p:nvSpPr>
          <p:spPr>
            <a:xfrm>
              <a:off x="2985075" y="2239814"/>
              <a:ext cx="1643700" cy="66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980000"/>
                  </a:solidFill>
                  <a:latin typeface="Roboto"/>
                  <a:ea typeface="Roboto"/>
                  <a:cs typeface="Roboto"/>
                  <a:sym typeface="Roboto"/>
                </a:rPr>
                <a:t>Image</a:t>
              </a:r>
              <a:endParaRPr b="1" sz="20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980000"/>
                  </a:solidFill>
                  <a:latin typeface="Roboto"/>
                  <a:ea typeface="Roboto"/>
                  <a:cs typeface="Roboto"/>
                  <a:sym typeface="Roboto"/>
                </a:rPr>
                <a:t>Analysis Tool</a:t>
              </a:r>
              <a:endParaRPr b="1" sz="20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83" name="Google Shape;183;p19"/>
          <p:cNvGrpSpPr/>
          <p:nvPr/>
        </p:nvGrpSpPr>
        <p:grpSpPr>
          <a:xfrm>
            <a:off x="1297301" y="2029142"/>
            <a:ext cx="2382019" cy="2382019"/>
            <a:chOff x="1212300" y="1644762"/>
            <a:chExt cx="1854000" cy="1854000"/>
          </a:xfrm>
        </p:grpSpPr>
        <p:sp>
          <p:nvSpPr>
            <p:cNvPr id="184" name="Google Shape;184;p19"/>
            <p:cNvSpPr/>
            <p:nvPr/>
          </p:nvSpPr>
          <p:spPr>
            <a:xfrm>
              <a:off x="1212300" y="1644762"/>
              <a:ext cx="1854000" cy="1854000"/>
            </a:xfrm>
            <a:prstGeom prst="ellipse">
              <a:avLst/>
            </a:prstGeom>
            <a:solidFill>
              <a:srgbClr val="FFD966"/>
            </a:solidFill>
            <a:ln cap="flat" cmpd="sng" w="2857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9"/>
            <p:cNvSpPr txBox="1"/>
            <p:nvPr/>
          </p:nvSpPr>
          <p:spPr>
            <a:xfrm>
              <a:off x="1368597" y="2260350"/>
              <a:ext cx="1541400" cy="6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rgbClr val="980000"/>
                  </a:solidFill>
                  <a:latin typeface="Roboto"/>
                  <a:ea typeface="Roboto"/>
                  <a:cs typeface="Roboto"/>
                  <a:sym typeface="Roboto"/>
                </a:rPr>
                <a:t>Data Acquisition</a:t>
              </a:r>
              <a:endParaRPr b="1" sz="2200">
                <a:solidFill>
                  <a:srgbClr val="98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20"/>
          <p:cNvGrpSpPr/>
          <p:nvPr/>
        </p:nvGrpSpPr>
        <p:grpSpPr>
          <a:xfrm>
            <a:off x="1297301" y="1724342"/>
            <a:ext cx="2382019" cy="2382019"/>
            <a:chOff x="1212300" y="1644762"/>
            <a:chExt cx="1854000" cy="1854000"/>
          </a:xfrm>
        </p:grpSpPr>
        <p:sp>
          <p:nvSpPr>
            <p:cNvPr id="191" name="Google Shape;191;p20"/>
            <p:cNvSpPr/>
            <p:nvPr/>
          </p:nvSpPr>
          <p:spPr>
            <a:xfrm>
              <a:off x="1212300" y="1644762"/>
              <a:ext cx="1854000" cy="1854000"/>
            </a:xfrm>
            <a:prstGeom prst="ellipse">
              <a:avLst/>
            </a:prstGeom>
            <a:solidFill>
              <a:srgbClr val="0C8148"/>
            </a:solidFill>
            <a:ln cap="flat" cmpd="sng" w="28575">
              <a:solidFill>
                <a:srgbClr val="65F0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0"/>
            <p:cNvSpPr txBox="1"/>
            <p:nvPr/>
          </p:nvSpPr>
          <p:spPr>
            <a:xfrm>
              <a:off x="1309288" y="2260350"/>
              <a:ext cx="1541400" cy="6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Kinect Xbox 360 V1</a:t>
              </a:r>
              <a:endParaRPr b="1" sz="2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93" name="Google Shape;193;p20"/>
          <p:cNvSpPr txBox="1"/>
          <p:nvPr>
            <p:ph type="title"/>
          </p:nvPr>
        </p:nvSpPr>
        <p:spPr>
          <a:xfrm>
            <a:off x="424650" y="1242450"/>
            <a:ext cx="3433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Available Options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5" name="Google Shape;195;p20"/>
          <p:cNvGrpSpPr/>
          <p:nvPr/>
        </p:nvGrpSpPr>
        <p:grpSpPr>
          <a:xfrm>
            <a:off x="5464684" y="1724328"/>
            <a:ext cx="2382019" cy="2382019"/>
            <a:chOff x="4455905" y="1644751"/>
            <a:chExt cx="1854000" cy="1854000"/>
          </a:xfrm>
        </p:grpSpPr>
        <p:sp>
          <p:nvSpPr>
            <p:cNvPr id="196" name="Google Shape;196;p20"/>
            <p:cNvSpPr/>
            <p:nvPr/>
          </p:nvSpPr>
          <p:spPr>
            <a:xfrm>
              <a:off x="4455905" y="1644751"/>
              <a:ext cx="1854000" cy="1854000"/>
            </a:xfrm>
            <a:prstGeom prst="ellipse">
              <a:avLst/>
            </a:prstGeom>
            <a:solidFill>
              <a:srgbClr val="0B7140"/>
            </a:solidFill>
            <a:ln cap="flat" cmpd="sng" w="28575">
              <a:solidFill>
                <a:srgbClr val="65F0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0"/>
            <p:cNvSpPr txBox="1"/>
            <p:nvPr/>
          </p:nvSpPr>
          <p:spPr>
            <a:xfrm>
              <a:off x="4705003" y="2244910"/>
              <a:ext cx="1545600" cy="653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Scikit-learn</a:t>
              </a:r>
              <a:endParaRPr b="1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8" name="Google Shape;198;p20"/>
          <p:cNvGrpSpPr/>
          <p:nvPr/>
        </p:nvGrpSpPr>
        <p:grpSpPr>
          <a:xfrm>
            <a:off x="3380992" y="1724342"/>
            <a:ext cx="2382019" cy="2382019"/>
            <a:chOff x="2834102" y="1644762"/>
            <a:chExt cx="1854000" cy="1854000"/>
          </a:xfrm>
        </p:grpSpPr>
        <p:sp>
          <p:nvSpPr>
            <p:cNvPr id="199" name="Google Shape;199;p20"/>
            <p:cNvSpPr/>
            <p:nvPr/>
          </p:nvSpPr>
          <p:spPr>
            <a:xfrm>
              <a:off x="2834102" y="1644762"/>
              <a:ext cx="1854000" cy="1854000"/>
            </a:xfrm>
            <a:prstGeom prst="ellipse">
              <a:avLst/>
            </a:prstGeom>
            <a:solidFill>
              <a:srgbClr val="0B7743"/>
            </a:solidFill>
            <a:ln cap="flat" cmpd="sng" w="28575">
              <a:solidFill>
                <a:srgbClr val="65F0A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0"/>
            <p:cNvSpPr txBox="1"/>
            <p:nvPr/>
          </p:nvSpPr>
          <p:spPr>
            <a:xfrm>
              <a:off x="2925767" y="2239814"/>
              <a:ext cx="1643700" cy="66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OpenCV</a:t>
              </a:r>
              <a:endParaRPr b="1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Open3D</a:t>
              </a:r>
              <a:endParaRPr b="1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01" name="Google Shape;2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0574" y="4136975"/>
            <a:ext cx="1290237" cy="69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4850" y="4121550"/>
            <a:ext cx="677451" cy="69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 rotWithShape="1">
          <a:blip r:embed="rId5">
            <a:alphaModFix/>
          </a:blip>
          <a:srcRect b="29962" l="3337" r="51919" t="0"/>
          <a:stretch/>
        </p:blipFill>
        <p:spPr>
          <a:xfrm>
            <a:off x="4487313" y="4356238"/>
            <a:ext cx="116345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9325" y="4011700"/>
            <a:ext cx="1679775" cy="94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>
            <p:ph type="title"/>
          </p:nvPr>
        </p:nvSpPr>
        <p:spPr>
          <a:xfrm>
            <a:off x="348450" y="632850"/>
            <a:ext cx="2819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</a:t>
            </a:r>
            <a:endParaRPr/>
          </a:p>
        </p:txBody>
      </p:sp>
      <p:sp>
        <p:nvSpPr>
          <p:cNvPr id="210" name="Google Shape;210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1" name="Google Shape;2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7775" y="223175"/>
            <a:ext cx="5548626" cy="461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 txBox="1"/>
          <p:nvPr/>
        </p:nvSpPr>
        <p:spPr>
          <a:xfrm>
            <a:off x="243825" y="2096250"/>
            <a:ext cx="3373800" cy="8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GMM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/>
              <a:t>Calinski-Harabasz Index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381000" y="1219200"/>
            <a:ext cx="24891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" sz="2000"/>
              <a:t>Background </a:t>
            </a:r>
            <a:r>
              <a:rPr b="1" lang="en" sz="2000"/>
              <a:t>Effect</a:t>
            </a:r>
            <a:endParaRPr sz="2000"/>
          </a:p>
        </p:txBody>
      </p:sp>
      <p:sp>
        <p:nvSpPr>
          <p:cNvPr id="214" name="Google Shape;214;p21"/>
          <p:cNvSpPr txBox="1"/>
          <p:nvPr/>
        </p:nvSpPr>
        <p:spPr>
          <a:xfrm>
            <a:off x="4847375" y="2613300"/>
            <a:ext cx="27705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GMM (model with minimum CH)</a:t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5" name="Google Shape;215;p21"/>
          <p:cNvSpPr txBox="1"/>
          <p:nvPr/>
        </p:nvSpPr>
        <p:spPr>
          <a:xfrm>
            <a:off x="5228375" y="2308500"/>
            <a:ext cx="20085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n</a:t>
            </a:r>
            <a:r>
              <a:rPr lang="en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umber of components</a:t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1"/>
          <p:cNvSpPr txBox="1"/>
          <p:nvPr/>
        </p:nvSpPr>
        <p:spPr>
          <a:xfrm>
            <a:off x="4835675" y="0"/>
            <a:ext cx="32706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200"/>
              </a:spcAft>
              <a:buNone/>
            </a:pPr>
            <a:r>
              <a:rPr lang="en"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Calinski-Harabasz score permodel</a:t>
            </a:r>
            <a:endParaRPr>
              <a:highlight>
                <a:srgbClr val="FFFFFF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7" name="Google Shape;2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501" y="2976449"/>
            <a:ext cx="3373800" cy="1773402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1"/>
          <p:cNvSpPr/>
          <p:nvPr/>
        </p:nvSpPr>
        <p:spPr>
          <a:xfrm>
            <a:off x="8171875" y="469125"/>
            <a:ext cx="476100" cy="24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2"/>
          <p:cNvSpPr txBox="1"/>
          <p:nvPr>
            <p:ph type="title"/>
          </p:nvPr>
        </p:nvSpPr>
        <p:spPr>
          <a:xfrm>
            <a:off x="500850" y="6328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Removal</a:t>
            </a:r>
            <a:endParaRPr/>
          </a:p>
        </p:txBody>
      </p:sp>
      <p:sp>
        <p:nvSpPr>
          <p:cNvPr id="224" name="Google Shape;224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22"/>
          <p:cNvSpPr txBox="1"/>
          <p:nvPr/>
        </p:nvSpPr>
        <p:spPr>
          <a:xfrm>
            <a:off x="577200" y="1369325"/>
            <a:ext cx="27543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GMM with 2 clusters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6" name="Google Shape;226;p22"/>
          <p:cNvPicPr preferRelativeResize="0"/>
          <p:nvPr/>
        </p:nvPicPr>
        <p:blipFill rotWithShape="1">
          <a:blip r:embed="rId3">
            <a:alphaModFix/>
          </a:blip>
          <a:srcRect b="3660" l="0" r="0" t="0"/>
          <a:stretch/>
        </p:blipFill>
        <p:spPr>
          <a:xfrm>
            <a:off x="3073550" y="1177225"/>
            <a:ext cx="4969025" cy="363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8275" y="10612"/>
            <a:ext cx="4473524" cy="425418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3"/>
          <p:cNvSpPr txBox="1"/>
          <p:nvPr>
            <p:ph type="title"/>
          </p:nvPr>
        </p:nvSpPr>
        <p:spPr>
          <a:xfrm>
            <a:off x="500850" y="632850"/>
            <a:ext cx="4128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Gaussian Mixture Model </a:t>
            </a:r>
            <a:endParaRPr/>
          </a:p>
        </p:txBody>
      </p:sp>
      <p:sp>
        <p:nvSpPr>
          <p:cNvPr id="233" name="Google Shape;233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4" name="Google Shape;234;p23"/>
          <p:cNvSpPr txBox="1"/>
          <p:nvPr/>
        </p:nvSpPr>
        <p:spPr>
          <a:xfrm>
            <a:off x="4343400" y="3916450"/>
            <a:ext cx="3878400" cy="13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➔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6 features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➔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Removed background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➔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K=7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➔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PCA with 4 components 99 percent of variance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3"/>
          <p:cNvSpPr txBox="1"/>
          <p:nvPr>
            <p:ph type="title"/>
          </p:nvPr>
        </p:nvSpPr>
        <p:spPr>
          <a:xfrm>
            <a:off x="577200" y="1496425"/>
            <a:ext cx="3198600" cy="13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sz="1800"/>
              <a:t>Data Noise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sz="1800"/>
              <a:t>Object Shade Effect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sz="1800"/>
              <a:t>Small Objects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sz="1800"/>
              <a:t>Different Shapes</a:t>
            </a:r>
            <a:endParaRPr b="0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0" lang="en" sz="1800"/>
              <a:t>Short Distance between Objects</a:t>
            </a:r>
            <a:endParaRPr b="0"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